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88" r:id="rId33"/>
    <p:sldId id="289" r:id="rId34"/>
    <p:sldId id="291" r:id="rId35"/>
    <p:sldId id="292" r:id="rId36"/>
    <p:sldId id="293" r:id="rId37"/>
    <p:sldId id="294" r:id="rId38"/>
    <p:sldId id="290" r:id="rId39"/>
    <p:sldId id="283"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713"/>
    <p:restoredTop sz="94710"/>
  </p:normalViewPr>
  <p:slideViewPr>
    <p:cSldViewPr snapToGrid="0">
      <p:cViewPr>
        <p:scale>
          <a:sx n="156" d="100"/>
          <a:sy n="156" d="100"/>
        </p:scale>
        <p:origin x="-2808"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93F58-0A3C-DB43-A2D9-041E15CAA495}" type="datetimeFigureOut">
              <a:rPr lang="it-IT" smtClean="0"/>
              <a:t>10/02/25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08F9E-12F3-C244-8364-C1154F58EBED}" type="slidenum">
              <a:rPr lang="it-IT" smtClean="0"/>
              <a:t>‹N›</a:t>
            </a:fld>
            <a:endParaRPr lang="it-IT"/>
          </a:p>
        </p:txBody>
      </p:sp>
    </p:spTree>
    <p:extLst>
      <p:ext uri="{BB962C8B-B14F-4D97-AF65-F5344CB8AC3E}">
        <p14:creationId xmlns:p14="http://schemas.microsoft.com/office/powerpoint/2010/main" val="2640989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con </a:t>
            </a:r>
            <a:r>
              <a:rPr lang="it-IT" dirty="0" err="1"/>
              <a:t>sqlcode</a:t>
            </a:r>
            <a:r>
              <a:rPr lang="it-IT" dirty="0"/>
              <a:t> abbiamo un dettaglio dell’errore senza bloccare l’</a:t>
            </a:r>
            <a:r>
              <a:rPr lang="it-IT" dirty="0" err="1"/>
              <a:t>appllicazione</a:t>
            </a:r>
            <a:r>
              <a:rPr lang="it-IT" dirty="0"/>
              <a:t>.  </a:t>
            </a:r>
          </a:p>
        </p:txBody>
      </p:sp>
      <p:sp>
        <p:nvSpPr>
          <p:cNvPr id="4" name="Segnaposto numero diapositiva 3"/>
          <p:cNvSpPr>
            <a:spLocks noGrp="1"/>
          </p:cNvSpPr>
          <p:nvPr>
            <p:ph type="sldNum" sz="quarter" idx="5"/>
          </p:nvPr>
        </p:nvSpPr>
        <p:spPr/>
        <p:txBody>
          <a:bodyPr/>
          <a:lstStyle/>
          <a:p>
            <a:fld id="{12208F9E-12F3-C244-8364-C1154F58EBED}" type="slidenum">
              <a:rPr lang="it-IT" smtClean="0"/>
              <a:t>39</a:t>
            </a:fld>
            <a:endParaRPr lang="it-IT"/>
          </a:p>
        </p:txBody>
      </p:sp>
    </p:spTree>
    <p:extLst>
      <p:ext uri="{BB962C8B-B14F-4D97-AF65-F5344CB8AC3E}">
        <p14:creationId xmlns:p14="http://schemas.microsoft.com/office/powerpoint/2010/main" val="284366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parte interna andiamo a selezionare la somma totale bollini divisa per il numero dei bollini. Gestiamo l’eventuale eccezione </a:t>
            </a:r>
            <a:r>
              <a:rPr lang="it-IT" dirty="0" err="1"/>
              <a:t>vuale</a:t>
            </a:r>
            <a:r>
              <a:rPr lang="it-IT" dirty="0"/>
              <a:t> </a:t>
            </a:r>
            <a:r>
              <a:rPr lang="it-IT" dirty="0" err="1"/>
              <a:t>error</a:t>
            </a:r>
            <a:r>
              <a:rPr lang="it-IT" dirty="0"/>
              <a:t> o divisione per zero viene gestita dalla stesso messaggio di errore.</a:t>
            </a:r>
          </a:p>
        </p:txBody>
      </p:sp>
      <p:sp>
        <p:nvSpPr>
          <p:cNvPr id="4" name="Segnaposto numero diapositiva 3"/>
          <p:cNvSpPr>
            <a:spLocks noGrp="1"/>
          </p:cNvSpPr>
          <p:nvPr>
            <p:ph type="sldNum" sz="quarter" idx="5"/>
          </p:nvPr>
        </p:nvSpPr>
        <p:spPr/>
        <p:txBody>
          <a:bodyPr/>
          <a:lstStyle/>
          <a:p>
            <a:fld id="{12208F9E-12F3-C244-8364-C1154F58EBED}" type="slidenum">
              <a:rPr lang="it-IT" smtClean="0"/>
              <a:t>40</a:t>
            </a:fld>
            <a:endParaRPr lang="it-IT"/>
          </a:p>
        </p:txBody>
      </p:sp>
    </p:spTree>
    <p:extLst>
      <p:ext uri="{BB962C8B-B14F-4D97-AF65-F5344CB8AC3E}">
        <p14:creationId xmlns:p14="http://schemas.microsoft.com/office/powerpoint/2010/main" val="85389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Visualizziamo un semplice blocco anonimo. Quindi selezioniamo tutti i codici fidelity allora SQL%FOUND sarà </a:t>
            </a:r>
            <a:r>
              <a:rPr lang="it-IT" dirty="0" err="1"/>
              <a:t>true</a:t>
            </a:r>
            <a:r>
              <a:rPr lang="it-IT" dirty="0"/>
              <a:t> e stampa la query ha restituito dei </a:t>
            </a:r>
            <a:r>
              <a:rPr lang="it-IT" dirty="0" err="1"/>
              <a:t>recordset</a:t>
            </a:r>
            <a:r>
              <a:rPr lang="it-IT" dirty="0"/>
              <a:t>. Nella riga 22 RAISE se non specifica l’eccezione che deve essere attivata si attiva perché non dovrebbe mai avere più di un record. Inoltre tra gli espliciti abbiamo ROWCOUNT che ci da il numero delle righe interessate.</a:t>
            </a:r>
          </a:p>
        </p:txBody>
      </p:sp>
      <p:sp>
        <p:nvSpPr>
          <p:cNvPr id="4" name="Segnaposto numero diapositiva 3"/>
          <p:cNvSpPr>
            <a:spLocks noGrp="1"/>
          </p:cNvSpPr>
          <p:nvPr>
            <p:ph type="sldNum" sz="quarter" idx="5"/>
          </p:nvPr>
        </p:nvSpPr>
        <p:spPr/>
        <p:txBody>
          <a:bodyPr/>
          <a:lstStyle/>
          <a:p>
            <a:fld id="{12208F9E-12F3-C244-8364-C1154F58EBED}" type="slidenum">
              <a:rPr lang="it-IT" smtClean="0"/>
              <a:t>51</a:t>
            </a:fld>
            <a:endParaRPr lang="it-IT"/>
          </a:p>
        </p:txBody>
      </p:sp>
    </p:spTree>
    <p:extLst>
      <p:ext uri="{BB962C8B-B14F-4D97-AF65-F5344CB8AC3E}">
        <p14:creationId xmlns:p14="http://schemas.microsoft.com/office/powerpoint/2010/main" val="216505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2A54C80-263E-416B-A8E0-580EDEADCBDC}" type="datetimeFigureOut">
              <a:rPr lang="en-US" dirty="0"/>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cs.docker.com/desktop/setup/install/windows-instal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BAF2B6-2AD9-D2AE-980B-172FE3924289}"/>
              </a:ext>
            </a:extLst>
          </p:cNvPr>
          <p:cNvSpPr>
            <a:spLocks noGrp="1"/>
          </p:cNvSpPr>
          <p:nvPr>
            <p:ph type="ctrTitle"/>
          </p:nvPr>
        </p:nvSpPr>
        <p:spPr/>
        <p:txBody>
          <a:bodyPr/>
          <a:lstStyle/>
          <a:p>
            <a:r>
              <a:rPr lang="it-IT" dirty="0"/>
              <a:t>Oracle</a:t>
            </a:r>
          </a:p>
        </p:txBody>
      </p:sp>
      <p:sp>
        <p:nvSpPr>
          <p:cNvPr id="3" name="Sottotitolo 2">
            <a:extLst>
              <a:ext uri="{FF2B5EF4-FFF2-40B4-BE49-F238E27FC236}">
                <a16:creationId xmlns:a16="http://schemas.microsoft.com/office/drawing/2014/main" id="{1DDCF7CC-53EB-37DF-B0A0-070DC0AC9DC7}"/>
              </a:ext>
            </a:extLst>
          </p:cNvPr>
          <p:cNvSpPr>
            <a:spLocks noGrp="1"/>
          </p:cNvSpPr>
          <p:nvPr>
            <p:ph type="subTitle" idx="1"/>
          </p:nvPr>
        </p:nvSpPr>
        <p:spPr/>
        <p:txBody>
          <a:bodyPr/>
          <a:lstStyle/>
          <a:p>
            <a:r>
              <a:rPr lang="it-IT" dirty="0"/>
              <a:t>Dalla base di dati all’integrazione con Spring-Boot</a:t>
            </a:r>
          </a:p>
        </p:txBody>
      </p:sp>
    </p:spTree>
    <p:extLst>
      <p:ext uri="{BB962C8B-B14F-4D97-AF65-F5344CB8AC3E}">
        <p14:creationId xmlns:p14="http://schemas.microsoft.com/office/powerpoint/2010/main" val="1396188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830733-35A2-F7B9-50E5-41DD683A74F7}"/>
              </a:ext>
            </a:extLst>
          </p:cNvPr>
          <p:cNvSpPr>
            <a:spLocks noGrp="1"/>
          </p:cNvSpPr>
          <p:nvPr>
            <p:ph type="title"/>
          </p:nvPr>
        </p:nvSpPr>
        <p:spPr/>
        <p:txBody>
          <a:bodyPr/>
          <a:lstStyle/>
          <a:p>
            <a:r>
              <a:rPr lang="it-IT" dirty="0"/>
              <a:t>Come ci comportiamo ora?</a:t>
            </a:r>
          </a:p>
        </p:txBody>
      </p:sp>
      <p:sp>
        <p:nvSpPr>
          <p:cNvPr id="3" name="Segnaposto contenuto 2">
            <a:extLst>
              <a:ext uri="{FF2B5EF4-FFF2-40B4-BE49-F238E27FC236}">
                <a16:creationId xmlns:a16="http://schemas.microsoft.com/office/drawing/2014/main" id="{124BCB1F-DC66-3914-B8A2-102005290957}"/>
              </a:ext>
            </a:extLst>
          </p:cNvPr>
          <p:cNvSpPr>
            <a:spLocks noGrp="1"/>
          </p:cNvSpPr>
          <p:nvPr>
            <p:ph idx="1"/>
          </p:nvPr>
        </p:nvSpPr>
        <p:spPr/>
        <p:txBody>
          <a:bodyPr/>
          <a:lstStyle/>
          <a:p>
            <a:r>
              <a:rPr lang="it-IT" dirty="0"/>
              <a:t>Oracle XE permette di creare un solo database per volta.</a:t>
            </a:r>
          </a:p>
          <a:p>
            <a:r>
              <a:rPr lang="it-IT" dirty="0"/>
              <a:t>Quindi ora andremo a creare un database per il nostro utente.</a:t>
            </a:r>
            <a:br>
              <a:rPr lang="it-IT" dirty="0"/>
            </a:br>
            <a:r>
              <a:rPr lang="it-IT" dirty="0">
                <a:solidFill>
                  <a:srgbClr val="CF8E6D"/>
                </a:solidFill>
                <a:effectLst/>
              </a:rPr>
              <a:t>alter session set </a:t>
            </a:r>
            <a:r>
              <a:rPr lang="it-IT" dirty="0">
                <a:solidFill>
                  <a:srgbClr val="BCBEC4"/>
                </a:solidFill>
                <a:effectLst/>
              </a:rPr>
              <a:t>"_ORACLE_SCRIPT"=</a:t>
            </a:r>
            <a:r>
              <a:rPr lang="it-IT" dirty="0" err="1">
                <a:solidFill>
                  <a:srgbClr val="CF8E6D"/>
                </a:solidFill>
                <a:effectLst/>
              </a:rPr>
              <a:t>true</a:t>
            </a:r>
            <a:r>
              <a:rPr lang="it-IT" dirty="0">
                <a:solidFill>
                  <a:srgbClr val="BCBEC4"/>
                </a:solidFill>
                <a:effectLst/>
              </a:rPr>
              <a:t>;</a:t>
            </a:r>
            <a:br>
              <a:rPr lang="it-IT" dirty="0">
                <a:solidFill>
                  <a:srgbClr val="BCBEC4"/>
                </a:solidFill>
                <a:effectLst/>
              </a:rPr>
            </a:br>
            <a:r>
              <a:rPr lang="it-IT" dirty="0">
                <a:solidFill>
                  <a:srgbClr val="CF8E6D"/>
                </a:solidFill>
                <a:effectLst/>
              </a:rPr>
              <a:t>create user </a:t>
            </a:r>
            <a:r>
              <a:rPr lang="it-IT" dirty="0">
                <a:solidFill>
                  <a:srgbClr val="BCBEC4"/>
                </a:solidFill>
                <a:effectLst/>
              </a:rPr>
              <a:t>DBUSER </a:t>
            </a:r>
            <a:r>
              <a:rPr lang="it-IT" dirty="0" err="1">
                <a:solidFill>
                  <a:srgbClr val="CF8E6D"/>
                </a:solidFill>
                <a:effectLst/>
              </a:rPr>
              <a:t>identified</a:t>
            </a:r>
            <a:r>
              <a:rPr lang="it-IT" dirty="0">
                <a:solidFill>
                  <a:srgbClr val="CF8E6D"/>
                </a:solidFill>
                <a:effectLst/>
              </a:rPr>
              <a:t> by </a:t>
            </a:r>
            <a:r>
              <a:rPr lang="it-IT" dirty="0">
                <a:solidFill>
                  <a:srgbClr val="BCBEC4"/>
                </a:solidFill>
                <a:effectLst/>
              </a:rPr>
              <a:t>welcome123;</a:t>
            </a:r>
            <a:br>
              <a:rPr lang="it-IT" dirty="0">
                <a:solidFill>
                  <a:srgbClr val="BCBEC4"/>
                </a:solidFill>
                <a:effectLst/>
              </a:rPr>
            </a:br>
            <a:br>
              <a:rPr lang="it-IT" dirty="0">
                <a:solidFill>
                  <a:srgbClr val="BCBEC4"/>
                </a:solidFill>
                <a:effectLst/>
              </a:rPr>
            </a:br>
            <a:r>
              <a:rPr lang="it-IT" dirty="0">
                <a:solidFill>
                  <a:srgbClr val="CF8E6D"/>
                </a:solidFill>
                <a:effectLst/>
              </a:rPr>
              <a:t>GRANT </a:t>
            </a:r>
            <a:r>
              <a:rPr lang="it-IT" dirty="0">
                <a:solidFill>
                  <a:srgbClr val="BCBEC4"/>
                </a:solidFill>
                <a:effectLst/>
              </a:rPr>
              <a:t>"DBA" </a:t>
            </a:r>
            <a:r>
              <a:rPr lang="it-IT" dirty="0">
                <a:solidFill>
                  <a:srgbClr val="CF8E6D"/>
                </a:solidFill>
                <a:effectLst/>
              </a:rPr>
              <a:t>TO </a:t>
            </a:r>
            <a:r>
              <a:rPr lang="it-IT" dirty="0">
                <a:solidFill>
                  <a:srgbClr val="BCBEC4"/>
                </a:solidFill>
                <a:effectLst/>
              </a:rPr>
              <a:t>"DBUSER";</a:t>
            </a:r>
          </a:p>
          <a:p>
            <a:r>
              <a:rPr lang="it-IT" dirty="0"/>
              <a:t>Da quindi abilitiamo la sessione per abilitare gli script </a:t>
            </a:r>
            <a:r>
              <a:rPr lang="it-IT" dirty="0" err="1"/>
              <a:t>oracle</a:t>
            </a:r>
            <a:r>
              <a:rPr lang="it-IT" dirty="0"/>
              <a:t> e </a:t>
            </a:r>
            <a:r>
              <a:rPr lang="it-IT" dirty="0" err="1"/>
              <a:t>creaiomo</a:t>
            </a:r>
            <a:r>
              <a:rPr lang="it-IT" dirty="0"/>
              <a:t> l’utente dandogli i privilegi di </a:t>
            </a:r>
            <a:r>
              <a:rPr lang="it-IT" dirty="0" err="1"/>
              <a:t>administratore</a:t>
            </a:r>
            <a:r>
              <a:rPr lang="it-IT" dirty="0"/>
              <a:t>.</a:t>
            </a:r>
          </a:p>
          <a:p>
            <a:r>
              <a:rPr lang="it-IT" dirty="0"/>
              <a:t>Da qui in poi accediamo con il nuovo </a:t>
            </a:r>
            <a:r>
              <a:rPr lang="it-IT" dirty="0" err="1"/>
              <a:t>db</a:t>
            </a:r>
            <a:r>
              <a:rPr lang="it-IT" dirty="0"/>
              <a:t> ora possiamo creare le tabelle con tale </a:t>
            </a:r>
            <a:r>
              <a:rPr lang="it-IT" dirty="0" err="1"/>
              <a:t>db</a:t>
            </a:r>
            <a:r>
              <a:rPr lang="it-IT" dirty="0"/>
              <a:t> .</a:t>
            </a:r>
          </a:p>
        </p:txBody>
      </p:sp>
    </p:spTree>
    <p:extLst>
      <p:ext uri="{BB962C8B-B14F-4D97-AF65-F5344CB8AC3E}">
        <p14:creationId xmlns:p14="http://schemas.microsoft.com/office/powerpoint/2010/main" val="340110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DF224A-6B2C-D2D7-EF77-1EAC5C0FE889}"/>
              </a:ext>
            </a:extLst>
          </p:cNvPr>
          <p:cNvSpPr>
            <a:spLocks noGrp="1"/>
          </p:cNvSpPr>
          <p:nvPr>
            <p:ph type="title"/>
          </p:nvPr>
        </p:nvSpPr>
        <p:spPr/>
        <p:txBody>
          <a:bodyPr/>
          <a:lstStyle/>
          <a:p>
            <a:r>
              <a:rPr lang="it-IT" dirty="0"/>
              <a:t>PL/SQL</a:t>
            </a:r>
          </a:p>
        </p:txBody>
      </p:sp>
      <p:sp>
        <p:nvSpPr>
          <p:cNvPr id="3" name="Segnaposto contenuto 2">
            <a:extLst>
              <a:ext uri="{FF2B5EF4-FFF2-40B4-BE49-F238E27FC236}">
                <a16:creationId xmlns:a16="http://schemas.microsoft.com/office/drawing/2014/main" id="{CB042BAB-099A-8F5E-BE61-812031177738}"/>
              </a:ext>
            </a:extLst>
          </p:cNvPr>
          <p:cNvSpPr>
            <a:spLocks noGrp="1"/>
          </p:cNvSpPr>
          <p:nvPr>
            <p:ph idx="1"/>
          </p:nvPr>
        </p:nvSpPr>
        <p:spPr/>
        <p:txBody>
          <a:bodyPr/>
          <a:lstStyle/>
          <a:p>
            <a:r>
              <a:rPr lang="it-IT" dirty="0"/>
              <a:t>PL/SQL supporta anche il controllo di flusso del programma, come loop, condizioni </a:t>
            </a:r>
            <a:r>
              <a:rPr lang="it-IT" dirty="0" err="1"/>
              <a:t>if</a:t>
            </a:r>
            <a:r>
              <a:rPr lang="it-IT" dirty="0"/>
              <a:t>/</a:t>
            </a:r>
            <a:r>
              <a:rPr lang="it-IT" dirty="0" err="1"/>
              <a:t>then</a:t>
            </a:r>
            <a:r>
              <a:rPr lang="it-IT" dirty="0"/>
              <a:t>/else switch/case ed altro. Ciò consente di scrivere codice condizionale e iterativo per gestire situazioni specifiche.</a:t>
            </a:r>
          </a:p>
          <a:p>
            <a:r>
              <a:rPr lang="it-IT" dirty="0"/>
              <a:t>PL/SQL fornisce anche funzionalità di gestione dell’errore. Questo significa che è possibile gestire i casi in cui un’ operazione fallisce, ad esempio quando un istruzione SQL non viene eseguita con successo.</a:t>
            </a:r>
          </a:p>
          <a:p>
            <a:r>
              <a:rPr lang="it-IT" dirty="0"/>
              <a:t>L’ambiente  sviluppo integrato Oracle Developer, offre una vasta gamma di strumenti e funzionalità per lo sviluppo di applicazioni PL/SQL.</a:t>
            </a:r>
          </a:p>
        </p:txBody>
      </p:sp>
    </p:spTree>
    <p:extLst>
      <p:ext uri="{BB962C8B-B14F-4D97-AF65-F5344CB8AC3E}">
        <p14:creationId xmlns:p14="http://schemas.microsoft.com/office/powerpoint/2010/main" val="239752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1C7766-67E3-8AF3-C68C-E3B67C883360}"/>
              </a:ext>
            </a:extLst>
          </p:cNvPr>
          <p:cNvSpPr>
            <a:spLocks noGrp="1"/>
          </p:cNvSpPr>
          <p:nvPr>
            <p:ph type="title"/>
          </p:nvPr>
        </p:nvSpPr>
        <p:spPr/>
        <p:txBody>
          <a:bodyPr/>
          <a:lstStyle/>
          <a:p>
            <a:r>
              <a:rPr lang="it-IT" dirty="0"/>
              <a:t>PL/SQL</a:t>
            </a:r>
          </a:p>
        </p:txBody>
      </p:sp>
      <p:sp>
        <p:nvSpPr>
          <p:cNvPr id="3" name="Segnaposto contenuto 2">
            <a:extLst>
              <a:ext uri="{FF2B5EF4-FFF2-40B4-BE49-F238E27FC236}">
                <a16:creationId xmlns:a16="http://schemas.microsoft.com/office/drawing/2014/main" id="{82763469-78B6-17B3-0F70-F47FD41A4437}"/>
              </a:ext>
            </a:extLst>
          </p:cNvPr>
          <p:cNvSpPr>
            <a:spLocks noGrp="1"/>
          </p:cNvSpPr>
          <p:nvPr>
            <p:ph idx="1"/>
          </p:nvPr>
        </p:nvSpPr>
        <p:spPr/>
        <p:txBody>
          <a:bodyPr/>
          <a:lstStyle/>
          <a:p>
            <a:r>
              <a:rPr lang="it-IT" dirty="0"/>
              <a:t>Oracle PL-SQL è un linguaggio di programmazione utilizzato per sviluppare procedure, funzioni e trigger all’interno di un database Oracle.</a:t>
            </a:r>
          </a:p>
          <a:p>
            <a:r>
              <a:rPr lang="it-IT" dirty="0"/>
              <a:t>PL-SQL è una combinazione di </a:t>
            </a:r>
            <a:r>
              <a:rPr lang="it-IT" dirty="0" err="1"/>
              <a:t>sql</a:t>
            </a:r>
            <a:r>
              <a:rPr lang="it-IT" dirty="0"/>
              <a:t> e linguaggio procedurale, che consente agli sviluppatori di creare applicazioni potenti flessibili </a:t>
            </a:r>
            <a:r>
              <a:rPr lang="it-IT" dirty="0" err="1"/>
              <a:t>er</a:t>
            </a:r>
            <a:r>
              <a:rPr lang="it-IT" dirty="0"/>
              <a:t> la gestione dei dati all’interno di un database Oracle.</a:t>
            </a:r>
          </a:p>
          <a:p>
            <a:r>
              <a:rPr lang="it-IT" dirty="0"/>
              <a:t>PL-SQL offre un insieme di strumenti per la gestione dei dati, tra cui l’interrogazione dei dati e la creazione di oggetti di database come tabelle, viste e indici.</a:t>
            </a:r>
          </a:p>
          <a:p>
            <a:r>
              <a:rPr lang="it-IT" dirty="0"/>
              <a:t>L’utilizzo di PL-SQL consente di migliorare le prestazioni del database, ridurre i costi di manutenzione e aumentare la sicurezza dei dati.</a:t>
            </a:r>
          </a:p>
        </p:txBody>
      </p:sp>
    </p:spTree>
    <p:extLst>
      <p:ext uri="{BB962C8B-B14F-4D97-AF65-F5344CB8AC3E}">
        <p14:creationId xmlns:p14="http://schemas.microsoft.com/office/powerpoint/2010/main" val="4201270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CAE895-E790-2B4A-B065-8028E67D453F}"/>
              </a:ext>
            </a:extLst>
          </p:cNvPr>
          <p:cNvSpPr>
            <a:spLocks noGrp="1"/>
          </p:cNvSpPr>
          <p:nvPr>
            <p:ph type="title"/>
          </p:nvPr>
        </p:nvSpPr>
        <p:spPr/>
        <p:txBody>
          <a:bodyPr/>
          <a:lstStyle/>
          <a:p>
            <a:r>
              <a:rPr lang="it-IT" dirty="0"/>
              <a:t>ORACLE PL SQL</a:t>
            </a:r>
          </a:p>
        </p:txBody>
      </p:sp>
      <p:sp>
        <p:nvSpPr>
          <p:cNvPr id="3" name="Segnaposto contenuto 2">
            <a:extLst>
              <a:ext uri="{FF2B5EF4-FFF2-40B4-BE49-F238E27FC236}">
                <a16:creationId xmlns:a16="http://schemas.microsoft.com/office/drawing/2014/main" id="{0BF5BFBF-E6BE-3DC3-980E-8102572193F8}"/>
              </a:ext>
            </a:extLst>
          </p:cNvPr>
          <p:cNvSpPr>
            <a:spLocks noGrp="1"/>
          </p:cNvSpPr>
          <p:nvPr>
            <p:ph idx="1"/>
          </p:nvPr>
        </p:nvSpPr>
        <p:spPr/>
        <p:txBody>
          <a:bodyPr/>
          <a:lstStyle/>
          <a:p>
            <a:r>
              <a:rPr lang="it-IT" dirty="0"/>
              <a:t>Oracle PL/SQL (</a:t>
            </a:r>
            <a:r>
              <a:rPr lang="it-IT" dirty="0" err="1"/>
              <a:t>procedural</a:t>
            </a:r>
            <a:r>
              <a:rPr lang="it-IT" dirty="0"/>
              <a:t> Language/ </a:t>
            </a:r>
            <a:r>
              <a:rPr lang="it-IT" dirty="0" err="1"/>
              <a:t>Structured</a:t>
            </a:r>
            <a:r>
              <a:rPr lang="it-IT" dirty="0"/>
              <a:t> Query Language) è un linguaggio di programmazione procedurale ad alto livello utilizzato per sviluppare e gestire applicazioni su database Oracle.</a:t>
            </a:r>
          </a:p>
          <a:p>
            <a:r>
              <a:rPr lang="it-IT" dirty="0"/>
              <a:t>Alcune delle sue principali caratteristiche includono:</a:t>
            </a:r>
          </a:p>
          <a:p>
            <a:pPr lvl="1"/>
            <a:r>
              <a:rPr lang="it-IT" dirty="0"/>
              <a:t>Integrazione perfetta con Oracle Database. In altre parole è possibile utilizzare PL/SQL per scrivere programmi che lavorano direttamente con i dati nel database.</a:t>
            </a:r>
          </a:p>
          <a:p>
            <a:pPr lvl="1"/>
            <a:r>
              <a:rPr lang="it-IT" dirty="0"/>
              <a:t>PL/SQL consente di scrivere codice procedurale come funzioni, trigger e </a:t>
            </a:r>
            <a:r>
              <a:rPr lang="it-IT" dirty="0" err="1"/>
              <a:t>stored</a:t>
            </a:r>
            <a:r>
              <a:rPr lang="it-IT" dirty="0"/>
              <a:t> procedure. Si tratta di blocchi di codice che eseguono operazioni specifiche sul database.</a:t>
            </a:r>
          </a:p>
          <a:p>
            <a:pPr lvl="1"/>
            <a:r>
              <a:rPr lang="it-IT" dirty="0"/>
              <a:t>PL-SQL supporta vari tipi di dati, come numeri, stringhe, date, booleani e così via. Esistono tipi di dati personalizzati che possono essere definiti dall’utente.</a:t>
            </a:r>
          </a:p>
        </p:txBody>
      </p:sp>
    </p:spTree>
    <p:extLst>
      <p:ext uri="{BB962C8B-B14F-4D97-AF65-F5344CB8AC3E}">
        <p14:creationId xmlns:p14="http://schemas.microsoft.com/office/powerpoint/2010/main" val="3539064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BB67C6-4D61-FD6B-3BFA-65B7F697B3A5}"/>
              </a:ext>
            </a:extLst>
          </p:cNvPr>
          <p:cNvSpPr>
            <a:spLocks noGrp="1"/>
          </p:cNvSpPr>
          <p:nvPr>
            <p:ph type="title"/>
          </p:nvPr>
        </p:nvSpPr>
        <p:spPr/>
        <p:txBody>
          <a:bodyPr/>
          <a:lstStyle/>
          <a:p>
            <a:r>
              <a:rPr lang="it-IT" dirty="0"/>
              <a:t>Blocchi del PL SQL</a:t>
            </a:r>
          </a:p>
        </p:txBody>
      </p:sp>
      <p:sp>
        <p:nvSpPr>
          <p:cNvPr id="3" name="Segnaposto contenuto 2">
            <a:extLst>
              <a:ext uri="{FF2B5EF4-FFF2-40B4-BE49-F238E27FC236}">
                <a16:creationId xmlns:a16="http://schemas.microsoft.com/office/drawing/2014/main" id="{C51134D2-55FD-CD2B-BCB2-1BC53483444A}"/>
              </a:ext>
            </a:extLst>
          </p:cNvPr>
          <p:cNvSpPr>
            <a:spLocks noGrp="1"/>
          </p:cNvSpPr>
          <p:nvPr>
            <p:ph idx="1"/>
          </p:nvPr>
        </p:nvSpPr>
        <p:spPr/>
        <p:txBody>
          <a:bodyPr/>
          <a:lstStyle/>
          <a:p>
            <a:r>
              <a:rPr lang="it-IT" dirty="0"/>
              <a:t>I blocchi del PL-SQL sono strutture di codice utilizzate per raggruppare le istruzioni e organizzare la logica del programma.</a:t>
            </a:r>
          </a:p>
          <a:p>
            <a:r>
              <a:rPr lang="it-IT" dirty="0"/>
              <a:t>Esistono 4 principali tipi di blocchi in PL-SQL</a:t>
            </a:r>
          </a:p>
          <a:p>
            <a:pPr lvl="1"/>
            <a:r>
              <a:rPr lang="it-IT" dirty="0"/>
              <a:t>Blocchi anonimi: questi sono blocchi di codice che non hanno un nome e vengono eseguiti una sola volta. Sono spesso usati per eseguire un attività una tantum, come la preparazione di dati per un rapporto.</a:t>
            </a:r>
          </a:p>
          <a:p>
            <a:pPr lvl="1"/>
            <a:r>
              <a:rPr lang="it-IT" dirty="0"/>
              <a:t>Procedure: una procedura è un blocco di codice che viene eseguito ogni volta che è chiamato dal codice principale. Le procedure sono spesso utilizzate per eseguire attività ripetitive o complesse e attività ripetitive.</a:t>
            </a:r>
          </a:p>
        </p:txBody>
      </p:sp>
    </p:spTree>
    <p:extLst>
      <p:ext uri="{BB962C8B-B14F-4D97-AF65-F5344CB8AC3E}">
        <p14:creationId xmlns:p14="http://schemas.microsoft.com/office/powerpoint/2010/main" val="2253168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07D0E0-3DC4-D551-933E-1AA33D964204}"/>
              </a:ext>
            </a:extLst>
          </p:cNvPr>
          <p:cNvSpPr>
            <a:spLocks noGrp="1"/>
          </p:cNvSpPr>
          <p:nvPr>
            <p:ph type="title"/>
          </p:nvPr>
        </p:nvSpPr>
        <p:spPr/>
        <p:txBody>
          <a:bodyPr/>
          <a:lstStyle/>
          <a:p>
            <a:r>
              <a:rPr lang="it-IT" dirty="0"/>
              <a:t>Blocchi del L-SQL</a:t>
            </a:r>
          </a:p>
        </p:txBody>
      </p:sp>
      <p:sp>
        <p:nvSpPr>
          <p:cNvPr id="3" name="Segnaposto contenuto 2">
            <a:extLst>
              <a:ext uri="{FF2B5EF4-FFF2-40B4-BE49-F238E27FC236}">
                <a16:creationId xmlns:a16="http://schemas.microsoft.com/office/drawing/2014/main" id="{3CCA0E69-6E58-B776-DF42-85F847A1E667}"/>
              </a:ext>
            </a:extLst>
          </p:cNvPr>
          <p:cNvSpPr>
            <a:spLocks noGrp="1"/>
          </p:cNvSpPr>
          <p:nvPr>
            <p:ph idx="1"/>
          </p:nvPr>
        </p:nvSpPr>
        <p:spPr/>
        <p:txBody>
          <a:bodyPr/>
          <a:lstStyle/>
          <a:p>
            <a:r>
              <a:rPr lang="it-IT" dirty="0"/>
              <a:t>Funzioni: simile alle procedure, le funzioni sono blocchi di codice che vengono eseguiti ogni volta che sono chiamati dal codice principale. Tuttavia, le funzioni restituiscono un valore di output, che può essere utilizzati per organizzare e gestire l’intero programma PL/SQL.</a:t>
            </a:r>
          </a:p>
          <a:p>
            <a:r>
              <a:rPr lang="it-IT" dirty="0"/>
              <a:t>I blocchi anonimi sono gli unici blocchi che non vengono salvati all’interno del DBMS ma possono essere salvati in file per eventuali usi futuri</a:t>
            </a:r>
          </a:p>
          <a:p>
            <a:endParaRPr lang="it-IT" dirty="0"/>
          </a:p>
        </p:txBody>
      </p:sp>
    </p:spTree>
    <p:extLst>
      <p:ext uri="{BB962C8B-B14F-4D97-AF65-F5344CB8AC3E}">
        <p14:creationId xmlns:p14="http://schemas.microsoft.com/office/powerpoint/2010/main" val="995513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4964B6-D99F-57E1-4FCD-2CA29CA108FF}"/>
              </a:ext>
            </a:extLst>
          </p:cNvPr>
          <p:cNvSpPr>
            <a:spLocks noGrp="1"/>
          </p:cNvSpPr>
          <p:nvPr>
            <p:ph type="title"/>
          </p:nvPr>
        </p:nvSpPr>
        <p:spPr/>
        <p:txBody>
          <a:bodyPr/>
          <a:lstStyle/>
          <a:p>
            <a:r>
              <a:rPr lang="it-IT" dirty="0"/>
              <a:t>BLOCCHI</a:t>
            </a:r>
          </a:p>
        </p:txBody>
      </p:sp>
      <p:sp>
        <p:nvSpPr>
          <p:cNvPr id="3" name="Segnaposto contenuto 2">
            <a:extLst>
              <a:ext uri="{FF2B5EF4-FFF2-40B4-BE49-F238E27FC236}">
                <a16:creationId xmlns:a16="http://schemas.microsoft.com/office/drawing/2014/main" id="{EE1AF9A8-D08C-6E29-B4E8-1B1F37FEA6CF}"/>
              </a:ext>
            </a:extLst>
          </p:cNvPr>
          <p:cNvSpPr>
            <a:spLocks noGrp="1"/>
          </p:cNvSpPr>
          <p:nvPr>
            <p:ph idx="1"/>
          </p:nvPr>
        </p:nvSpPr>
        <p:spPr/>
        <p:txBody>
          <a:bodyPr>
            <a:normAutofit fontScale="55000" lnSpcReduction="20000"/>
          </a:bodyPr>
          <a:lstStyle/>
          <a:p>
            <a:r>
              <a:rPr lang="it-IT" dirty="0"/>
              <a:t>| blocchi sono costituiti da una o più differenti sezioni:</a:t>
            </a:r>
          </a:p>
          <a:p>
            <a:pPr marL="0" indent="0">
              <a:buNone/>
            </a:pPr>
            <a:r>
              <a:rPr lang="it-IT" dirty="0">
                <a:solidFill>
                  <a:schemeClr val="accent5"/>
                </a:solidFill>
              </a:rPr>
              <a:t>DECLARE</a:t>
            </a:r>
            <a:r>
              <a:rPr lang="it-IT" dirty="0"/>
              <a:t> </a:t>
            </a:r>
            <a:r>
              <a:rPr lang="it-IT" dirty="0">
                <a:sym typeface="Wingdings" pitchFamily="2" charset="2"/>
              </a:rPr>
              <a:t> </a:t>
            </a:r>
            <a:r>
              <a:rPr lang="it-IT" dirty="0"/>
              <a:t>Sezione delle Dichiarazioni</a:t>
            </a:r>
          </a:p>
          <a:p>
            <a:pPr marL="0" indent="0">
              <a:buNone/>
            </a:pPr>
            <a:r>
              <a:rPr lang="it-IT" dirty="0"/>
              <a:t>--Commento a singola riga</a:t>
            </a:r>
          </a:p>
          <a:p>
            <a:pPr marL="0" indent="0">
              <a:buNone/>
            </a:pPr>
            <a:r>
              <a:rPr lang="it-IT" dirty="0" err="1"/>
              <a:t>ValSpesa</a:t>
            </a:r>
            <a:r>
              <a:rPr lang="it-IT" dirty="0"/>
              <a:t> NUMBER; </a:t>
            </a:r>
            <a:r>
              <a:rPr lang="it-IT" dirty="0">
                <a:sym typeface="Wingdings" pitchFamily="2" charset="2"/>
              </a:rPr>
              <a:t></a:t>
            </a:r>
            <a:r>
              <a:rPr lang="it-IT" dirty="0"/>
              <a:t> Dichiarazione variabile</a:t>
            </a:r>
          </a:p>
          <a:p>
            <a:pPr marL="0" indent="0">
              <a:buNone/>
            </a:pPr>
            <a:r>
              <a:rPr lang="it-IT" dirty="0"/>
              <a:t>BEGIN &lt;— Inizio Sezione di Esecuzione</a:t>
            </a:r>
          </a:p>
          <a:p>
            <a:pPr marL="0" indent="0">
              <a:buNone/>
            </a:pPr>
            <a:r>
              <a:rPr lang="it-IT" dirty="0"/>
              <a:t>/*</a:t>
            </a:r>
          </a:p>
          <a:p>
            <a:pPr marL="0" indent="0">
              <a:buNone/>
            </a:pPr>
            <a:r>
              <a:rPr lang="it-IT" dirty="0"/>
              <a:t>(Obbligatoria)</a:t>
            </a:r>
          </a:p>
          <a:p>
            <a:pPr marL="0" indent="0">
              <a:buNone/>
            </a:pPr>
            <a:r>
              <a:rPr lang="it-IT" dirty="0"/>
              <a:t>Commento multi riga</a:t>
            </a:r>
          </a:p>
          <a:p>
            <a:pPr marL="0" indent="0">
              <a:buNone/>
            </a:pPr>
            <a:r>
              <a:rPr lang="it-IT" dirty="0"/>
              <a:t>*/</a:t>
            </a:r>
          </a:p>
          <a:p>
            <a:pPr marL="0" indent="0">
              <a:buNone/>
            </a:pPr>
            <a:r>
              <a:rPr lang="it-IT" dirty="0" err="1"/>
              <a:t>ValSpesa</a:t>
            </a:r>
            <a:r>
              <a:rPr lang="it-IT" dirty="0"/>
              <a:t> := </a:t>
            </a:r>
            <a:r>
              <a:rPr lang="it-IT" dirty="0" err="1"/>
              <a:t>GetValSpeda</a:t>
            </a:r>
            <a:r>
              <a:rPr lang="it-IT" dirty="0"/>
              <a:t>();&lt;— Variabile Popolata da Funzione</a:t>
            </a:r>
          </a:p>
          <a:p>
            <a:pPr marL="0" indent="0">
              <a:buNone/>
            </a:pPr>
            <a:r>
              <a:rPr lang="it-IT" dirty="0"/>
              <a:t>EXCEPTION </a:t>
            </a:r>
            <a:r>
              <a:rPr lang="it-IT" dirty="0">
                <a:sym typeface="Wingdings" pitchFamily="2" charset="2"/>
              </a:rPr>
              <a:t></a:t>
            </a:r>
            <a:r>
              <a:rPr lang="it-IT" dirty="0"/>
              <a:t> Sezione Gestione Errori (Opzionale)</a:t>
            </a:r>
          </a:p>
          <a:p>
            <a:pPr marL="0" indent="0">
              <a:buNone/>
            </a:pPr>
            <a:r>
              <a:rPr lang="it-IT" dirty="0"/>
              <a:t>WHEN OTHERS THEN </a:t>
            </a:r>
          </a:p>
          <a:p>
            <a:pPr marL="0" indent="0">
              <a:buNone/>
            </a:pPr>
            <a:r>
              <a:rPr lang="it-IT" dirty="0"/>
              <a:t>         </a:t>
            </a:r>
            <a:r>
              <a:rPr lang="it-IT" dirty="0" err="1"/>
              <a:t>null</a:t>
            </a:r>
            <a:r>
              <a:rPr lang="it-IT" dirty="0"/>
              <a:t>;</a:t>
            </a:r>
          </a:p>
          <a:p>
            <a:pPr marL="0" indent="0">
              <a:buNone/>
            </a:pPr>
            <a:r>
              <a:rPr lang="it-IT" dirty="0"/>
              <a:t>END; &lt;— Fine Sezione di Esecuzione</a:t>
            </a:r>
          </a:p>
          <a:p>
            <a:pPr marL="0" indent="0">
              <a:buNone/>
            </a:pPr>
            <a:r>
              <a:rPr lang="it-IT" dirty="0"/>
              <a:t>• Si inizia con una sezione di dichiarazione delle variabile (DECLARE) e si prosegue con la sezione di esecuzione che inizia con il comando BEGIN e termina con il comando END</a:t>
            </a:r>
          </a:p>
        </p:txBody>
      </p:sp>
    </p:spTree>
    <p:extLst>
      <p:ext uri="{BB962C8B-B14F-4D97-AF65-F5344CB8AC3E}">
        <p14:creationId xmlns:p14="http://schemas.microsoft.com/office/powerpoint/2010/main" val="2116146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36"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testo, schermata&#10;&#10;Il contenuto generato dall'IA potrebbe non essere corretto.">
            <a:extLst>
              <a:ext uri="{FF2B5EF4-FFF2-40B4-BE49-F238E27FC236}">
                <a16:creationId xmlns:a16="http://schemas.microsoft.com/office/drawing/2014/main" id="{3856F59C-1F1E-1E02-CF8F-DC5826CDB136}"/>
              </a:ext>
            </a:extLst>
          </p:cNvPr>
          <p:cNvPicPr>
            <a:picLocks noChangeAspect="1"/>
          </p:cNvPicPr>
          <p:nvPr/>
        </p:nvPicPr>
        <p:blipFill>
          <a:blip r:embed="rId2"/>
          <a:stretch>
            <a:fillRect/>
          </a:stretch>
        </p:blipFill>
        <p:spPr>
          <a:xfrm>
            <a:off x="1683105" y="1131994"/>
            <a:ext cx="8827666" cy="4590386"/>
          </a:xfrm>
          <a:prstGeom prst="rect">
            <a:avLst/>
          </a:prstGeom>
        </p:spPr>
      </p:pic>
    </p:spTree>
    <p:extLst>
      <p:ext uri="{BB962C8B-B14F-4D97-AF65-F5344CB8AC3E}">
        <p14:creationId xmlns:p14="http://schemas.microsoft.com/office/powerpoint/2010/main" val="443150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BA62E0-CA56-111C-FD53-5FD53E3B0EF7}"/>
              </a:ext>
            </a:extLst>
          </p:cNvPr>
          <p:cNvSpPr>
            <a:spLocks noGrp="1"/>
          </p:cNvSpPr>
          <p:nvPr>
            <p:ph type="title"/>
          </p:nvPr>
        </p:nvSpPr>
        <p:spPr/>
        <p:txBody>
          <a:bodyPr/>
          <a:lstStyle/>
          <a:p>
            <a:r>
              <a:rPr lang="it-IT" dirty="0"/>
              <a:t>Variabili – tipi </a:t>
            </a:r>
          </a:p>
        </p:txBody>
      </p:sp>
      <p:sp>
        <p:nvSpPr>
          <p:cNvPr id="3" name="Segnaposto contenuto 2">
            <a:extLst>
              <a:ext uri="{FF2B5EF4-FFF2-40B4-BE49-F238E27FC236}">
                <a16:creationId xmlns:a16="http://schemas.microsoft.com/office/drawing/2014/main" id="{B3EB24EF-7459-5F50-44F6-F43871A3AB2B}"/>
              </a:ext>
            </a:extLst>
          </p:cNvPr>
          <p:cNvSpPr>
            <a:spLocks noGrp="1"/>
          </p:cNvSpPr>
          <p:nvPr>
            <p:ph idx="1"/>
          </p:nvPr>
        </p:nvSpPr>
        <p:spPr/>
        <p:txBody>
          <a:bodyPr/>
          <a:lstStyle/>
          <a:p>
            <a:r>
              <a:rPr lang="it-IT" dirty="0"/>
              <a:t>Tipi di dati in Oracle</a:t>
            </a:r>
          </a:p>
          <a:p>
            <a:pPr marL="0" indent="0">
              <a:buNone/>
            </a:pPr>
            <a:r>
              <a:rPr lang="it-IT" dirty="0"/>
              <a:t>	</a:t>
            </a:r>
          </a:p>
        </p:txBody>
      </p:sp>
      <p:graphicFrame>
        <p:nvGraphicFramePr>
          <p:cNvPr id="4" name="Tabella 3">
            <a:extLst>
              <a:ext uri="{FF2B5EF4-FFF2-40B4-BE49-F238E27FC236}">
                <a16:creationId xmlns:a16="http://schemas.microsoft.com/office/drawing/2014/main" id="{9F645177-825E-54E0-A891-EE6E1D7BECAB}"/>
              </a:ext>
            </a:extLst>
          </p:cNvPr>
          <p:cNvGraphicFramePr>
            <a:graphicFrameLocks noGrp="1"/>
          </p:cNvGraphicFramePr>
          <p:nvPr>
            <p:extLst>
              <p:ext uri="{D42A27DB-BD31-4B8C-83A1-F6EECF244321}">
                <p14:modId xmlns:p14="http://schemas.microsoft.com/office/powerpoint/2010/main" val="1603073828"/>
              </p:ext>
            </p:extLst>
          </p:nvPr>
        </p:nvGraphicFramePr>
        <p:xfrm>
          <a:off x="1146002" y="2549882"/>
          <a:ext cx="8128000" cy="2123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41359267"/>
                    </a:ext>
                  </a:extLst>
                </a:gridCol>
                <a:gridCol w="4064000">
                  <a:extLst>
                    <a:ext uri="{9D8B030D-6E8A-4147-A177-3AD203B41FA5}">
                      <a16:colId xmlns:a16="http://schemas.microsoft.com/office/drawing/2014/main" val="1731886042"/>
                    </a:ext>
                  </a:extLst>
                </a:gridCol>
              </a:tblGrid>
              <a:tr h="370840">
                <a:tc>
                  <a:txBody>
                    <a:bodyPr/>
                    <a:lstStyle/>
                    <a:p>
                      <a:r>
                        <a:rPr lang="it-IT" dirty="0"/>
                        <a:t>Categoria</a:t>
                      </a:r>
                    </a:p>
                  </a:txBody>
                  <a:tcPr/>
                </a:tc>
                <a:tc>
                  <a:txBody>
                    <a:bodyPr/>
                    <a:lstStyle/>
                    <a:p>
                      <a:r>
                        <a:rPr lang="it-IT" dirty="0"/>
                        <a:t>Descrizione</a:t>
                      </a:r>
                    </a:p>
                  </a:txBody>
                  <a:tcPr/>
                </a:tc>
                <a:extLst>
                  <a:ext uri="{0D108BD9-81ED-4DB2-BD59-A6C34878D82A}">
                    <a16:rowId xmlns:a16="http://schemas.microsoft.com/office/drawing/2014/main" val="238307507"/>
                  </a:ext>
                </a:extLst>
              </a:tr>
              <a:tr h="370840">
                <a:tc>
                  <a:txBody>
                    <a:bodyPr/>
                    <a:lstStyle/>
                    <a:p>
                      <a:r>
                        <a:rPr lang="it-IT" dirty="0"/>
                        <a:t>Carattere</a:t>
                      </a:r>
                    </a:p>
                  </a:txBody>
                  <a:tcPr/>
                </a:tc>
                <a:tc>
                  <a:txBody>
                    <a:bodyPr/>
                    <a:lstStyle/>
                    <a:p>
                      <a:r>
                        <a:rPr lang="it-IT" dirty="0"/>
                        <a:t>Stringhe e caratteri</a:t>
                      </a:r>
                    </a:p>
                  </a:txBody>
                  <a:tcPr/>
                </a:tc>
                <a:extLst>
                  <a:ext uri="{0D108BD9-81ED-4DB2-BD59-A6C34878D82A}">
                    <a16:rowId xmlns:a16="http://schemas.microsoft.com/office/drawing/2014/main" val="1955100819"/>
                  </a:ext>
                </a:extLst>
              </a:tr>
              <a:tr h="370840">
                <a:tc>
                  <a:txBody>
                    <a:bodyPr/>
                    <a:lstStyle/>
                    <a:p>
                      <a:r>
                        <a:rPr lang="it-IT" dirty="0"/>
                        <a:t>Numerico</a:t>
                      </a:r>
                    </a:p>
                  </a:txBody>
                  <a:tcPr/>
                </a:tc>
                <a:tc>
                  <a:txBody>
                    <a:bodyPr/>
                    <a:lstStyle/>
                    <a:p>
                      <a:r>
                        <a:rPr lang="it-IT" dirty="0"/>
                        <a:t>Valori Numerici interi, con decimali</a:t>
                      </a:r>
                    </a:p>
                  </a:txBody>
                  <a:tcPr/>
                </a:tc>
                <a:extLst>
                  <a:ext uri="{0D108BD9-81ED-4DB2-BD59-A6C34878D82A}">
                    <a16:rowId xmlns:a16="http://schemas.microsoft.com/office/drawing/2014/main" val="3606188969"/>
                  </a:ext>
                </a:extLst>
              </a:tr>
              <a:tr h="370840">
                <a:tc>
                  <a:txBody>
                    <a:bodyPr/>
                    <a:lstStyle/>
                    <a:p>
                      <a:r>
                        <a:rPr lang="it-IT" dirty="0"/>
                        <a:t>Temporale</a:t>
                      </a:r>
                    </a:p>
                  </a:txBody>
                  <a:tcPr/>
                </a:tc>
                <a:tc>
                  <a:txBody>
                    <a:bodyPr/>
                    <a:lstStyle/>
                    <a:p>
                      <a:r>
                        <a:rPr lang="it-IT" dirty="0"/>
                        <a:t>Valori di data, ora, intervallo di tempo </a:t>
                      </a:r>
                      <a:r>
                        <a:rPr lang="it-IT" dirty="0" err="1"/>
                        <a:t>timestamp</a:t>
                      </a:r>
                      <a:endParaRPr lang="it-IT" dirty="0"/>
                    </a:p>
                  </a:txBody>
                  <a:tcPr/>
                </a:tc>
                <a:extLst>
                  <a:ext uri="{0D108BD9-81ED-4DB2-BD59-A6C34878D82A}">
                    <a16:rowId xmlns:a16="http://schemas.microsoft.com/office/drawing/2014/main" val="3131135062"/>
                  </a:ext>
                </a:extLst>
              </a:tr>
              <a:tr h="370840">
                <a:tc>
                  <a:txBody>
                    <a:bodyPr/>
                    <a:lstStyle/>
                    <a:p>
                      <a:r>
                        <a:rPr lang="it-IT" dirty="0"/>
                        <a:t>Oggetto (LOB)</a:t>
                      </a:r>
                    </a:p>
                  </a:txBody>
                  <a:tcPr/>
                </a:tc>
                <a:tc>
                  <a:txBody>
                    <a:bodyPr/>
                    <a:lstStyle/>
                    <a:p>
                      <a:r>
                        <a:rPr lang="it-IT" dirty="0"/>
                        <a:t>Testo lungo, immagini, suoni, video</a:t>
                      </a:r>
                    </a:p>
                  </a:txBody>
                  <a:tcPr/>
                </a:tc>
                <a:extLst>
                  <a:ext uri="{0D108BD9-81ED-4DB2-BD59-A6C34878D82A}">
                    <a16:rowId xmlns:a16="http://schemas.microsoft.com/office/drawing/2014/main" val="3313768375"/>
                  </a:ext>
                </a:extLst>
              </a:tr>
            </a:tbl>
          </a:graphicData>
        </a:graphic>
      </p:graphicFrame>
    </p:spTree>
    <p:extLst>
      <p:ext uri="{BB962C8B-B14F-4D97-AF65-F5344CB8AC3E}">
        <p14:creationId xmlns:p14="http://schemas.microsoft.com/office/powerpoint/2010/main" val="2067543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C078A5-4892-06B6-B3AC-9AF53F27ADA3}"/>
              </a:ext>
            </a:extLst>
          </p:cNvPr>
          <p:cNvSpPr>
            <a:spLocks noGrp="1"/>
          </p:cNvSpPr>
          <p:nvPr>
            <p:ph type="title"/>
          </p:nvPr>
        </p:nvSpPr>
        <p:spPr/>
        <p:txBody>
          <a:bodyPr/>
          <a:lstStyle/>
          <a:p>
            <a:r>
              <a:rPr lang="it-IT" dirty="0"/>
              <a:t>Dati di tipo carattere </a:t>
            </a:r>
          </a:p>
        </p:txBody>
      </p:sp>
      <p:graphicFrame>
        <p:nvGraphicFramePr>
          <p:cNvPr id="4" name="Segnaposto contenuto 3">
            <a:extLst>
              <a:ext uri="{FF2B5EF4-FFF2-40B4-BE49-F238E27FC236}">
                <a16:creationId xmlns:a16="http://schemas.microsoft.com/office/drawing/2014/main" id="{C87C313B-0ABD-30A2-613C-8F07CBA20451}"/>
              </a:ext>
            </a:extLst>
          </p:cNvPr>
          <p:cNvGraphicFramePr>
            <a:graphicFrameLocks noGrp="1"/>
          </p:cNvGraphicFramePr>
          <p:nvPr>
            <p:ph idx="1"/>
            <p:extLst>
              <p:ext uri="{D42A27DB-BD31-4B8C-83A1-F6EECF244321}">
                <p14:modId xmlns:p14="http://schemas.microsoft.com/office/powerpoint/2010/main" val="2724282109"/>
              </p:ext>
            </p:extLst>
          </p:nvPr>
        </p:nvGraphicFramePr>
        <p:xfrm>
          <a:off x="677862" y="2160588"/>
          <a:ext cx="8596140" cy="2392680"/>
        </p:xfrm>
        <a:graphic>
          <a:graphicData uri="http://schemas.openxmlformats.org/drawingml/2006/table">
            <a:tbl>
              <a:tblPr firstRow="1" bandRow="1">
                <a:tableStyleId>{5C22544A-7EE6-4342-B048-85BDC9FD1C3A}</a:tableStyleId>
              </a:tblPr>
              <a:tblGrid>
                <a:gridCol w="4298070">
                  <a:extLst>
                    <a:ext uri="{9D8B030D-6E8A-4147-A177-3AD203B41FA5}">
                      <a16:colId xmlns:a16="http://schemas.microsoft.com/office/drawing/2014/main" val="1086316203"/>
                    </a:ext>
                  </a:extLst>
                </a:gridCol>
                <a:gridCol w="4298070">
                  <a:extLst>
                    <a:ext uri="{9D8B030D-6E8A-4147-A177-3AD203B41FA5}">
                      <a16:colId xmlns:a16="http://schemas.microsoft.com/office/drawing/2014/main" val="2367442719"/>
                    </a:ext>
                  </a:extLst>
                </a:gridCol>
              </a:tblGrid>
              <a:tr h="370840">
                <a:tc>
                  <a:txBody>
                    <a:bodyPr/>
                    <a:lstStyle/>
                    <a:p>
                      <a:r>
                        <a:rPr lang="it-IT" dirty="0"/>
                        <a:t>Tipi </a:t>
                      </a:r>
                      <a:r>
                        <a:rPr lang="it-IT" dirty="0" err="1"/>
                        <a:t>oracle</a:t>
                      </a:r>
                      <a:endParaRPr lang="it-IT" dirty="0"/>
                    </a:p>
                  </a:txBody>
                  <a:tcPr/>
                </a:tc>
                <a:tc>
                  <a:txBody>
                    <a:bodyPr/>
                    <a:lstStyle/>
                    <a:p>
                      <a:r>
                        <a:rPr lang="it-IT" dirty="0"/>
                        <a:t>Descrizione</a:t>
                      </a:r>
                    </a:p>
                  </a:txBody>
                  <a:tcPr/>
                </a:tc>
                <a:extLst>
                  <a:ext uri="{0D108BD9-81ED-4DB2-BD59-A6C34878D82A}">
                    <a16:rowId xmlns:a16="http://schemas.microsoft.com/office/drawing/2014/main" val="3714245072"/>
                  </a:ext>
                </a:extLst>
              </a:tr>
              <a:tr h="370840">
                <a:tc>
                  <a:txBody>
                    <a:bodyPr/>
                    <a:lstStyle/>
                    <a:p>
                      <a:r>
                        <a:rPr lang="it-IT" dirty="0"/>
                        <a:t>CHAR (caratteri)</a:t>
                      </a:r>
                    </a:p>
                  </a:txBody>
                  <a:tcPr/>
                </a:tc>
                <a:tc>
                  <a:txBody>
                    <a:bodyPr/>
                    <a:lstStyle/>
                    <a:p>
                      <a:r>
                        <a:rPr lang="it-IT" dirty="0"/>
                        <a:t>Tipo stringa a lunghezza fissa (ASCII) *</a:t>
                      </a:r>
                    </a:p>
                  </a:txBody>
                  <a:tcPr/>
                </a:tc>
                <a:extLst>
                  <a:ext uri="{0D108BD9-81ED-4DB2-BD59-A6C34878D82A}">
                    <a16:rowId xmlns:a16="http://schemas.microsoft.com/office/drawing/2014/main" val="76470764"/>
                  </a:ext>
                </a:extLst>
              </a:tr>
              <a:tr h="370840">
                <a:tc>
                  <a:txBody>
                    <a:bodyPr/>
                    <a:lstStyle/>
                    <a:p>
                      <a:r>
                        <a:rPr lang="it-IT" dirty="0"/>
                        <a:t>VARCHAR2(caratteri)</a:t>
                      </a:r>
                    </a:p>
                  </a:txBody>
                  <a:tcPr/>
                </a:tc>
                <a:tc>
                  <a:txBody>
                    <a:bodyPr/>
                    <a:lstStyle/>
                    <a:p>
                      <a:r>
                        <a:rPr lang="it-IT" dirty="0"/>
                        <a:t>Tipo stringa a lunghezza variabile(ASCII)*</a:t>
                      </a:r>
                    </a:p>
                  </a:txBody>
                  <a:tcPr/>
                </a:tc>
                <a:extLst>
                  <a:ext uri="{0D108BD9-81ED-4DB2-BD59-A6C34878D82A}">
                    <a16:rowId xmlns:a16="http://schemas.microsoft.com/office/drawing/2014/main" val="769550795"/>
                  </a:ext>
                </a:extLst>
              </a:tr>
              <a:tr h="370840">
                <a:tc>
                  <a:txBody>
                    <a:bodyPr/>
                    <a:lstStyle/>
                    <a:p>
                      <a:r>
                        <a:rPr lang="it-IT" dirty="0"/>
                        <a:t>NCHAR(caratteri)</a:t>
                      </a:r>
                    </a:p>
                  </a:txBody>
                  <a:tcPr/>
                </a:tc>
                <a:tc>
                  <a:txBody>
                    <a:bodyPr/>
                    <a:lstStyle/>
                    <a:p>
                      <a:r>
                        <a:rPr lang="it-IT" dirty="0"/>
                        <a:t>Tipo stringa lunghezza fissa(UNICAODE)</a:t>
                      </a:r>
                    </a:p>
                  </a:txBody>
                  <a:tcPr/>
                </a:tc>
                <a:extLst>
                  <a:ext uri="{0D108BD9-81ED-4DB2-BD59-A6C34878D82A}">
                    <a16:rowId xmlns:a16="http://schemas.microsoft.com/office/drawing/2014/main" val="1618596577"/>
                  </a:ext>
                </a:extLst>
              </a:tr>
              <a:tr h="370840">
                <a:tc>
                  <a:txBody>
                    <a:bodyPr/>
                    <a:lstStyle/>
                    <a:p>
                      <a:r>
                        <a:rPr lang="it-IT" dirty="0"/>
                        <a:t>NVARCHAR2(caratteri=</a:t>
                      </a:r>
                    </a:p>
                  </a:txBody>
                  <a:tcPr/>
                </a:tc>
                <a:tc>
                  <a:txBody>
                    <a:bodyPr/>
                    <a:lstStyle/>
                    <a:p>
                      <a:r>
                        <a:rPr lang="it-IT" dirty="0"/>
                        <a:t>Tipo stringa a lunghezza variabile(UNICODE)**</a:t>
                      </a:r>
                    </a:p>
                  </a:txBody>
                  <a:tcPr/>
                </a:tc>
                <a:extLst>
                  <a:ext uri="{0D108BD9-81ED-4DB2-BD59-A6C34878D82A}">
                    <a16:rowId xmlns:a16="http://schemas.microsoft.com/office/drawing/2014/main" val="3331114046"/>
                  </a:ext>
                </a:extLst>
              </a:tr>
            </a:tbl>
          </a:graphicData>
        </a:graphic>
      </p:graphicFrame>
    </p:spTree>
    <p:extLst>
      <p:ext uri="{BB962C8B-B14F-4D97-AF65-F5344CB8AC3E}">
        <p14:creationId xmlns:p14="http://schemas.microsoft.com/office/powerpoint/2010/main" val="405689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6" name="Group 25">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27" name="Straight Connector 26">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0"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1" name="Isosceles Triangle 30">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2"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3"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4"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5" name="Isosceles Triangle 34">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37" name="Rectangle 36">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clipart, logo, Elementi grafici, Carattere&#10;&#10;Il contenuto generato dall'IA potrebbe non essere corretto.">
            <a:extLst>
              <a:ext uri="{FF2B5EF4-FFF2-40B4-BE49-F238E27FC236}">
                <a16:creationId xmlns:a16="http://schemas.microsoft.com/office/drawing/2014/main" id="{5D1A0E41-F3C4-AF33-0C6F-B608BDBECE36}"/>
              </a:ext>
            </a:extLst>
          </p:cNvPr>
          <p:cNvPicPr>
            <a:picLocks noChangeAspect="1"/>
          </p:cNvPicPr>
          <p:nvPr/>
        </p:nvPicPr>
        <p:blipFill>
          <a:blip r:embed="rId2"/>
          <a:srcRect l="7175" r="10340"/>
          <a:stretch/>
        </p:blipFill>
        <p:spPr>
          <a:xfrm>
            <a:off x="643466" y="929539"/>
            <a:ext cx="3420534" cy="2882064"/>
          </a:xfrm>
          <a:prstGeom prst="rect">
            <a:avLst/>
          </a:prstGeom>
        </p:spPr>
      </p:pic>
      <p:pic>
        <p:nvPicPr>
          <p:cNvPr id="11" name="Immagine 10" descr="Immagine che contiene schizzo, clipart, Elementi grafici, disegno&#10;&#10;Il contenuto generato dall'IA potrebbe non essere corretto.">
            <a:extLst>
              <a:ext uri="{FF2B5EF4-FFF2-40B4-BE49-F238E27FC236}">
                <a16:creationId xmlns:a16="http://schemas.microsoft.com/office/drawing/2014/main" id="{BBBB2371-6CB9-FC76-8DB9-C7FED60D1D52}"/>
              </a:ext>
            </a:extLst>
          </p:cNvPr>
          <p:cNvPicPr>
            <a:picLocks noChangeAspect="1"/>
          </p:cNvPicPr>
          <p:nvPr/>
        </p:nvPicPr>
        <p:blipFill>
          <a:blip r:embed="rId3"/>
          <a:stretch>
            <a:fillRect/>
          </a:stretch>
        </p:blipFill>
        <p:spPr>
          <a:xfrm>
            <a:off x="4677035" y="761905"/>
            <a:ext cx="2837930" cy="3217333"/>
          </a:xfrm>
          <a:prstGeom prst="rect">
            <a:avLst/>
          </a:prstGeom>
        </p:spPr>
      </p:pic>
      <p:pic>
        <p:nvPicPr>
          <p:cNvPr id="9" name="Immagine 8" descr="Immagine che contiene Elementi grafici, simbolo, logo, Carattere&#10;&#10;Il contenuto generato dall'IA potrebbe non essere corretto.">
            <a:extLst>
              <a:ext uri="{FF2B5EF4-FFF2-40B4-BE49-F238E27FC236}">
                <a16:creationId xmlns:a16="http://schemas.microsoft.com/office/drawing/2014/main" id="{6B1B88A9-6F03-9492-6485-AF6B9D5E4287}"/>
              </a:ext>
            </a:extLst>
          </p:cNvPr>
          <p:cNvPicPr>
            <a:picLocks noChangeAspect="1"/>
          </p:cNvPicPr>
          <p:nvPr/>
        </p:nvPicPr>
        <p:blipFill>
          <a:blip r:embed="rId4"/>
          <a:srcRect t="179" r="-1" b="1862"/>
          <a:stretch/>
        </p:blipFill>
        <p:spPr>
          <a:xfrm>
            <a:off x="8128001" y="772844"/>
            <a:ext cx="3415776" cy="3195455"/>
          </a:xfrm>
          <a:prstGeom prst="rect">
            <a:avLst/>
          </a:prstGeom>
        </p:spPr>
      </p:pic>
      <p:sp>
        <p:nvSpPr>
          <p:cNvPr id="3" name="Segnaposto contenuto 2">
            <a:extLst>
              <a:ext uri="{FF2B5EF4-FFF2-40B4-BE49-F238E27FC236}">
                <a16:creationId xmlns:a16="http://schemas.microsoft.com/office/drawing/2014/main" id="{B50055FF-9319-A50B-87E0-F604448DE8B6}"/>
              </a:ext>
            </a:extLst>
          </p:cNvPr>
          <p:cNvSpPr>
            <a:spLocks noGrp="1"/>
          </p:cNvSpPr>
          <p:nvPr>
            <p:ph idx="1"/>
          </p:nvPr>
        </p:nvSpPr>
        <p:spPr>
          <a:xfrm>
            <a:off x="5268685" y="4814595"/>
            <a:ext cx="4531807" cy="1563899"/>
          </a:xfrm>
        </p:spPr>
        <p:txBody>
          <a:bodyPr anchor="ctr">
            <a:normAutofit/>
          </a:bodyPr>
          <a:lstStyle/>
          <a:p>
            <a:r>
              <a:rPr lang="it-IT">
                <a:solidFill>
                  <a:srgbClr val="FFFFFF"/>
                </a:solidFill>
              </a:rPr>
              <a:t>Docker</a:t>
            </a:r>
          </a:p>
          <a:p>
            <a:r>
              <a:rPr lang="it-IT">
                <a:solidFill>
                  <a:srgbClr val="FFFFFF"/>
                </a:solidFill>
              </a:rPr>
              <a:t>IntellijIDEA</a:t>
            </a:r>
          </a:p>
          <a:p>
            <a:r>
              <a:rPr lang="it-IT">
                <a:solidFill>
                  <a:srgbClr val="FFFFFF"/>
                </a:solidFill>
              </a:rPr>
              <a:t>Java </a:t>
            </a:r>
          </a:p>
          <a:p>
            <a:pPr marL="0" indent="0">
              <a:buNone/>
            </a:pPr>
            <a:endParaRPr lang="it-IT">
              <a:solidFill>
                <a:srgbClr val="FFFFFF"/>
              </a:solidFill>
            </a:endParaRPr>
          </a:p>
        </p:txBody>
      </p:sp>
      <p:sp>
        <p:nvSpPr>
          <p:cNvPr id="2" name="Titolo 1">
            <a:extLst>
              <a:ext uri="{FF2B5EF4-FFF2-40B4-BE49-F238E27FC236}">
                <a16:creationId xmlns:a16="http://schemas.microsoft.com/office/drawing/2014/main" id="{CE802D66-C790-0967-53D8-9EE8108091C1}"/>
              </a:ext>
            </a:extLst>
          </p:cNvPr>
          <p:cNvSpPr>
            <a:spLocks noGrp="1"/>
          </p:cNvSpPr>
          <p:nvPr>
            <p:ph type="title"/>
          </p:nvPr>
        </p:nvSpPr>
        <p:spPr>
          <a:xfrm>
            <a:off x="677334" y="4811501"/>
            <a:ext cx="4441743" cy="1563899"/>
          </a:xfrm>
        </p:spPr>
        <p:txBody>
          <a:bodyPr anchor="ctr">
            <a:normAutofit/>
          </a:bodyPr>
          <a:lstStyle/>
          <a:p>
            <a:r>
              <a:rPr lang="it-IT"/>
              <a:t>Cosa installare?</a:t>
            </a:r>
          </a:p>
        </p:txBody>
      </p:sp>
    </p:spTree>
    <p:extLst>
      <p:ext uri="{BB962C8B-B14F-4D97-AF65-F5344CB8AC3E}">
        <p14:creationId xmlns:p14="http://schemas.microsoft.com/office/powerpoint/2010/main" val="2046995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B2BE04-04E3-D6A9-DC98-169F03E929A8}"/>
              </a:ext>
            </a:extLst>
          </p:cNvPr>
          <p:cNvSpPr>
            <a:spLocks noGrp="1"/>
          </p:cNvSpPr>
          <p:nvPr>
            <p:ph type="title"/>
          </p:nvPr>
        </p:nvSpPr>
        <p:spPr/>
        <p:txBody>
          <a:bodyPr/>
          <a:lstStyle/>
          <a:p>
            <a:r>
              <a:rPr lang="it-IT" dirty="0"/>
              <a:t>Dati numerici	</a:t>
            </a:r>
          </a:p>
        </p:txBody>
      </p:sp>
      <p:graphicFrame>
        <p:nvGraphicFramePr>
          <p:cNvPr id="4" name="Segnaposto contenuto 3">
            <a:extLst>
              <a:ext uri="{FF2B5EF4-FFF2-40B4-BE49-F238E27FC236}">
                <a16:creationId xmlns:a16="http://schemas.microsoft.com/office/drawing/2014/main" id="{8E973185-71EF-A6E0-18A2-454D8125135E}"/>
              </a:ext>
            </a:extLst>
          </p:cNvPr>
          <p:cNvGraphicFramePr>
            <a:graphicFrameLocks noGrp="1"/>
          </p:cNvGraphicFramePr>
          <p:nvPr>
            <p:ph idx="1"/>
            <p:extLst>
              <p:ext uri="{D42A27DB-BD31-4B8C-83A1-F6EECF244321}">
                <p14:modId xmlns:p14="http://schemas.microsoft.com/office/powerpoint/2010/main" val="3844005036"/>
              </p:ext>
            </p:extLst>
          </p:nvPr>
        </p:nvGraphicFramePr>
        <p:xfrm>
          <a:off x="677863" y="2160588"/>
          <a:ext cx="8596312" cy="26670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58669703"/>
                    </a:ext>
                  </a:extLst>
                </a:gridCol>
                <a:gridCol w="4298156">
                  <a:extLst>
                    <a:ext uri="{9D8B030D-6E8A-4147-A177-3AD203B41FA5}">
                      <a16:colId xmlns:a16="http://schemas.microsoft.com/office/drawing/2014/main" val="2532167312"/>
                    </a:ext>
                  </a:extLst>
                </a:gridCol>
              </a:tblGrid>
              <a:tr h="370840">
                <a:tc>
                  <a:txBody>
                    <a:bodyPr/>
                    <a:lstStyle/>
                    <a:p>
                      <a:r>
                        <a:rPr lang="it-IT" dirty="0" err="1"/>
                        <a:t>Tippo</a:t>
                      </a:r>
                      <a:r>
                        <a:rPr lang="it-IT" dirty="0"/>
                        <a:t> Oracle</a:t>
                      </a:r>
                    </a:p>
                  </a:txBody>
                  <a:tcPr/>
                </a:tc>
                <a:tc>
                  <a:txBody>
                    <a:bodyPr/>
                    <a:lstStyle/>
                    <a:p>
                      <a:r>
                        <a:rPr lang="it-IT" dirty="0"/>
                        <a:t>Descrizione</a:t>
                      </a:r>
                    </a:p>
                  </a:txBody>
                  <a:tcPr/>
                </a:tc>
                <a:extLst>
                  <a:ext uri="{0D108BD9-81ED-4DB2-BD59-A6C34878D82A}">
                    <a16:rowId xmlns:a16="http://schemas.microsoft.com/office/drawing/2014/main" val="1913852333"/>
                  </a:ext>
                </a:extLst>
              </a:tr>
              <a:tr h="370840">
                <a:tc>
                  <a:txBody>
                    <a:bodyPr/>
                    <a:lstStyle/>
                    <a:p>
                      <a:r>
                        <a:rPr lang="it-IT" dirty="0"/>
                        <a:t>NUMBER (</a:t>
                      </a:r>
                      <a:r>
                        <a:rPr lang="it-IT" dirty="0" err="1"/>
                        <a:t>p,d</a:t>
                      </a:r>
                      <a:r>
                        <a:rPr lang="it-IT" dirty="0"/>
                        <a:t>)</a:t>
                      </a:r>
                    </a:p>
                  </a:txBody>
                  <a:tcPr/>
                </a:tc>
                <a:tc>
                  <a:txBody>
                    <a:bodyPr/>
                    <a:lstStyle/>
                    <a:p>
                      <a:r>
                        <a:rPr lang="it-IT" dirty="0"/>
                        <a:t>Numero positivo o negativo con un numero di precisione (</a:t>
                      </a:r>
                      <a:r>
                        <a:rPr lang="it-IT" dirty="0" err="1"/>
                        <a:t>p</a:t>
                      </a:r>
                      <a:r>
                        <a:rPr lang="it-IT" dirty="0"/>
                        <a:t>) da 0 a 38 e decimali (d) da -84 a 127</a:t>
                      </a:r>
                    </a:p>
                  </a:txBody>
                  <a:tcPr/>
                </a:tc>
                <a:extLst>
                  <a:ext uri="{0D108BD9-81ED-4DB2-BD59-A6C34878D82A}">
                    <a16:rowId xmlns:a16="http://schemas.microsoft.com/office/drawing/2014/main" val="1179990252"/>
                  </a:ext>
                </a:extLst>
              </a:tr>
              <a:tr h="370840">
                <a:tc>
                  <a:txBody>
                    <a:bodyPr/>
                    <a:lstStyle/>
                    <a:p>
                      <a:r>
                        <a:rPr lang="it-IT" dirty="0"/>
                        <a:t>FLOAT(</a:t>
                      </a:r>
                      <a:r>
                        <a:rPr lang="it-IT" dirty="0" err="1"/>
                        <a:t>p</a:t>
                      </a:r>
                      <a:r>
                        <a:rPr lang="it-IT" dirty="0"/>
                        <a:t>)</a:t>
                      </a:r>
                    </a:p>
                  </a:txBody>
                  <a:tcPr/>
                </a:tc>
                <a:tc>
                  <a:txBody>
                    <a:bodyPr/>
                    <a:lstStyle/>
                    <a:p>
                      <a:r>
                        <a:rPr lang="it-IT" dirty="0"/>
                        <a:t>Numero a virgola mobile con recisione(</a:t>
                      </a:r>
                      <a:r>
                        <a:rPr lang="it-IT" dirty="0" err="1"/>
                        <a:t>p</a:t>
                      </a:r>
                      <a:r>
                        <a:rPr lang="it-IT" dirty="0"/>
                        <a:t>) compreso da 1 a 126</a:t>
                      </a:r>
                    </a:p>
                  </a:txBody>
                  <a:tcPr/>
                </a:tc>
                <a:extLst>
                  <a:ext uri="{0D108BD9-81ED-4DB2-BD59-A6C34878D82A}">
                    <a16:rowId xmlns:a16="http://schemas.microsoft.com/office/drawing/2014/main" val="176937141"/>
                  </a:ext>
                </a:extLst>
              </a:tr>
              <a:tr h="370840">
                <a:tc>
                  <a:txBody>
                    <a:bodyPr/>
                    <a:lstStyle/>
                    <a:p>
                      <a:r>
                        <a:rPr lang="it-IT" dirty="0"/>
                        <a:t> BINARY_FLOAT</a:t>
                      </a:r>
                    </a:p>
                  </a:txBody>
                  <a:tcPr/>
                </a:tc>
                <a:tc>
                  <a:txBody>
                    <a:bodyPr/>
                    <a:lstStyle/>
                    <a:p>
                      <a:r>
                        <a:rPr lang="it-IT" dirty="0"/>
                        <a:t>Numero a virgola mobile a 32 bit</a:t>
                      </a:r>
                    </a:p>
                  </a:txBody>
                  <a:tcPr/>
                </a:tc>
                <a:extLst>
                  <a:ext uri="{0D108BD9-81ED-4DB2-BD59-A6C34878D82A}">
                    <a16:rowId xmlns:a16="http://schemas.microsoft.com/office/drawing/2014/main" val="2999770481"/>
                  </a:ext>
                </a:extLst>
              </a:tr>
              <a:tr h="370840">
                <a:tc>
                  <a:txBody>
                    <a:bodyPr/>
                    <a:lstStyle/>
                    <a:p>
                      <a:r>
                        <a:rPr lang="it-IT" dirty="0"/>
                        <a:t>BINARY_DOUBLE</a:t>
                      </a:r>
                    </a:p>
                  </a:txBody>
                  <a:tcPr/>
                </a:tc>
                <a:tc>
                  <a:txBody>
                    <a:bodyPr/>
                    <a:lstStyle/>
                    <a:p>
                      <a:r>
                        <a:rPr lang="it-IT" dirty="0"/>
                        <a:t>Numero a virgola mobile a 64 bit</a:t>
                      </a:r>
                    </a:p>
                  </a:txBody>
                  <a:tcPr/>
                </a:tc>
                <a:extLst>
                  <a:ext uri="{0D108BD9-81ED-4DB2-BD59-A6C34878D82A}">
                    <a16:rowId xmlns:a16="http://schemas.microsoft.com/office/drawing/2014/main" val="3471587813"/>
                  </a:ext>
                </a:extLst>
              </a:tr>
            </a:tbl>
          </a:graphicData>
        </a:graphic>
      </p:graphicFrame>
    </p:spTree>
    <p:extLst>
      <p:ext uri="{BB962C8B-B14F-4D97-AF65-F5344CB8AC3E}">
        <p14:creationId xmlns:p14="http://schemas.microsoft.com/office/powerpoint/2010/main" val="2073503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3FA89E-EB90-D5C2-3348-39363623A77B}"/>
              </a:ext>
            </a:extLst>
          </p:cNvPr>
          <p:cNvSpPr>
            <a:spLocks noGrp="1"/>
          </p:cNvSpPr>
          <p:nvPr>
            <p:ph type="title"/>
          </p:nvPr>
        </p:nvSpPr>
        <p:spPr/>
        <p:txBody>
          <a:bodyPr/>
          <a:lstStyle/>
          <a:p>
            <a:r>
              <a:rPr lang="it-IT" dirty="0"/>
              <a:t>I DATI Temporali</a:t>
            </a:r>
          </a:p>
        </p:txBody>
      </p:sp>
      <p:graphicFrame>
        <p:nvGraphicFramePr>
          <p:cNvPr id="5" name="Segnaposto contenuto 4">
            <a:extLst>
              <a:ext uri="{FF2B5EF4-FFF2-40B4-BE49-F238E27FC236}">
                <a16:creationId xmlns:a16="http://schemas.microsoft.com/office/drawing/2014/main" id="{A417F35D-DD69-5172-05AC-02B6C110EF94}"/>
              </a:ext>
            </a:extLst>
          </p:cNvPr>
          <p:cNvGraphicFramePr>
            <a:graphicFrameLocks noGrp="1"/>
          </p:cNvGraphicFramePr>
          <p:nvPr>
            <p:ph idx="1"/>
            <p:extLst>
              <p:ext uri="{D42A27DB-BD31-4B8C-83A1-F6EECF244321}">
                <p14:modId xmlns:p14="http://schemas.microsoft.com/office/powerpoint/2010/main" val="1475425541"/>
              </p:ext>
            </p:extLst>
          </p:nvPr>
        </p:nvGraphicFramePr>
        <p:xfrm>
          <a:off x="677863" y="2160588"/>
          <a:ext cx="8596312" cy="24739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4208342958"/>
                    </a:ext>
                  </a:extLst>
                </a:gridCol>
                <a:gridCol w="4298156">
                  <a:extLst>
                    <a:ext uri="{9D8B030D-6E8A-4147-A177-3AD203B41FA5}">
                      <a16:colId xmlns:a16="http://schemas.microsoft.com/office/drawing/2014/main" val="4244442955"/>
                    </a:ext>
                  </a:extLst>
                </a:gridCol>
              </a:tblGrid>
              <a:tr h="370840">
                <a:tc>
                  <a:txBody>
                    <a:bodyPr/>
                    <a:lstStyle/>
                    <a:p>
                      <a:r>
                        <a:rPr lang="it-IT" dirty="0"/>
                        <a:t>Tipi Oracle</a:t>
                      </a:r>
                    </a:p>
                  </a:txBody>
                  <a:tcPr/>
                </a:tc>
                <a:tc>
                  <a:txBody>
                    <a:bodyPr/>
                    <a:lstStyle/>
                    <a:p>
                      <a:r>
                        <a:rPr lang="it-IT" dirty="0"/>
                        <a:t>Descrizione</a:t>
                      </a:r>
                    </a:p>
                  </a:txBody>
                  <a:tcPr/>
                </a:tc>
                <a:extLst>
                  <a:ext uri="{0D108BD9-81ED-4DB2-BD59-A6C34878D82A}">
                    <a16:rowId xmlns:a16="http://schemas.microsoft.com/office/drawing/2014/main" val="1494017979"/>
                  </a:ext>
                </a:extLst>
              </a:tr>
              <a:tr h="370840">
                <a:tc>
                  <a:txBody>
                    <a:bodyPr/>
                    <a:lstStyle/>
                    <a:p>
                      <a:r>
                        <a:rPr lang="it-IT" dirty="0"/>
                        <a:t>DATE</a:t>
                      </a:r>
                    </a:p>
                  </a:txBody>
                  <a:tcPr/>
                </a:tc>
                <a:tc>
                  <a:txBody>
                    <a:bodyPr/>
                    <a:lstStyle/>
                    <a:p>
                      <a:r>
                        <a:rPr lang="it-IT" dirty="0"/>
                        <a:t>Memorizza data e ora con un campo a lunghezza fissa che può contenere secol, anno, mese ,giorno, ora, minuto, secondo dal 4712 al 9999 DC</a:t>
                      </a:r>
                    </a:p>
                  </a:txBody>
                  <a:tcPr/>
                </a:tc>
                <a:extLst>
                  <a:ext uri="{0D108BD9-81ED-4DB2-BD59-A6C34878D82A}">
                    <a16:rowId xmlns:a16="http://schemas.microsoft.com/office/drawing/2014/main" val="267913099"/>
                  </a:ext>
                </a:extLst>
              </a:tr>
              <a:tr h="370840">
                <a:tc>
                  <a:txBody>
                    <a:bodyPr/>
                    <a:lstStyle/>
                    <a:p>
                      <a:r>
                        <a:rPr lang="it-IT" dirty="0"/>
                        <a:t>TIMESTAMP(FS)</a:t>
                      </a:r>
                    </a:p>
                  </a:txBody>
                  <a:tcPr/>
                </a:tc>
                <a:tc>
                  <a:txBody>
                    <a:bodyPr/>
                    <a:lstStyle/>
                    <a:p>
                      <a:r>
                        <a:rPr lang="it-IT" dirty="0"/>
                        <a:t>Estensione del tipo DATE che può contenere anche parti frazionarie del secondo specificate dal parametro FSP</a:t>
                      </a:r>
                    </a:p>
                  </a:txBody>
                  <a:tcPr/>
                </a:tc>
                <a:extLst>
                  <a:ext uri="{0D108BD9-81ED-4DB2-BD59-A6C34878D82A}">
                    <a16:rowId xmlns:a16="http://schemas.microsoft.com/office/drawing/2014/main" val="4112537514"/>
                  </a:ext>
                </a:extLst>
              </a:tr>
            </a:tbl>
          </a:graphicData>
        </a:graphic>
      </p:graphicFrame>
    </p:spTree>
    <p:extLst>
      <p:ext uri="{BB962C8B-B14F-4D97-AF65-F5344CB8AC3E}">
        <p14:creationId xmlns:p14="http://schemas.microsoft.com/office/powerpoint/2010/main" val="429432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18AB3C-CCA5-23DF-5A33-D89405A540D2}"/>
              </a:ext>
            </a:extLst>
          </p:cNvPr>
          <p:cNvSpPr>
            <a:spLocks noGrp="1"/>
          </p:cNvSpPr>
          <p:nvPr>
            <p:ph type="title"/>
          </p:nvPr>
        </p:nvSpPr>
        <p:spPr/>
        <p:txBody>
          <a:bodyPr/>
          <a:lstStyle/>
          <a:p>
            <a:r>
              <a:rPr lang="it-IT" dirty="0"/>
              <a:t>I dati LOB</a:t>
            </a:r>
          </a:p>
        </p:txBody>
      </p:sp>
      <p:graphicFrame>
        <p:nvGraphicFramePr>
          <p:cNvPr id="4" name="Segnaposto contenuto 3">
            <a:extLst>
              <a:ext uri="{FF2B5EF4-FFF2-40B4-BE49-F238E27FC236}">
                <a16:creationId xmlns:a16="http://schemas.microsoft.com/office/drawing/2014/main" id="{2799DBB6-9366-83CA-4801-30738031ED32}"/>
              </a:ext>
            </a:extLst>
          </p:cNvPr>
          <p:cNvGraphicFramePr>
            <a:graphicFrameLocks noGrp="1"/>
          </p:cNvGraphicFramePr>
          <p:nvPr>
            <p:ph idx="1"/>
            <p:extLst>
              <p:ext uri="{D42A27DB-BD31-4B8C-83A1-F6EECF244321}">
                <p14:modId xmlns:p14="http://schemas.microsoft.com/office/powerpoint/2010/main" val="3207157774"/>
              </p:ext>
            </p:extLst>
          </p:nvPr>
        </p:nvGraphicFramePr>
        <p:xfrm>
          <a:off x="677863" y="2160588"/>
          <a:ext cx="8596312" cy="25654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290245239"/>
                    </a:ext>
                  </a:extLst>
                </a:gridCol>
                <a:gridCol w="4298156">
                  <a:extLst>
                    <a:ext uri="{9D8B030D-6E8A-4147-A177-3AD203B41FA5}">
                      <a16:colId xmlns:a16="http://schemas.microsoft.com/office/drawing/2014/main" val="498317760"/>
                    </a:ext>
                  </a:extLst>
                </a:gridCol>
              </a:tblGrid>
              <a:tr h="370840">
                <a:tc>
                  <a:txBody>
                    <a:bodyPr/>
                    <a:lstStyle/>
                    <a:p>
                      <a:r>
                        <a:rPr lang="it-IT" dirty="0"/>
                        <a:t>Tipo Oracle</a:t>
                      </a:r>
                    </a:p>
                  </a:txBody>
                  <a:tcPr/>
                </a:tc>
                <a:tc>
                  <a:txBody>
                    <a:bodyPr/>
                    <a:lstStyle/>
                    <a:p>
                      <a:r>
                        <a:rPr lang="it-IT" dirty="0"/>
                        <a:t>Descrizione</a:t>
                      </a:r>
                    </a:p>
                  </a:txBody>
                  <a:tcPr/>
                </a:tc>
                <a:extLst>
                  <a:ext uri="{0D108BD9-81ED-4DB2-BD59-A6C34878D82A}">
                    <a16:rowId xmlns:a16="http://schemas.microsoft.com/office/drawing/2014/main" val="1159997345"/>
                  </a:ext>
                </a:extLst>
              </a:tr>
              <a:tr h="370840">
                <a:tc>
                  <a:txBody>
                    <a:bodyPr/>
                    <a:lstStyle/>
                    <a:p>
                      <a:r>
                        <a:rPr lang="it-IT" dirty="0"/>
                        <a:t>CLOB</a:t>
                      </a:r>
                    </a:p>
                  </a:txBody>
                  <a:tcPr/>
                </a:tc>
                <a:tc>
                  <a:txBody>
                    <a:bodyPr/>
                    <a:lstStyle/>
                    <a:p>
                      <a:r>
                        <a:rPr lang="it-IT" dirty="0"/>
                        <a:t>Memorizza sino a 8 Terabytes di caratteri</a:t>
                      </a:r>
                    </a:p>
                  </a:txBody>
                  <a:tcPr/>
                </a:tc>
                <a:extLst>
                  <a:ext uri="{0D108BD9-81ED-4DB2-BD59-A6C34878D82A}">
                    <a16:rowId xmlns:a16="http://schemas.microsoft.com/office/drawing/2014/main" val="1086724362"/>
                  </a:ext>
                </a:extLst>
              </a:tr>
              <a:tr h="370840">
                <a:tc>
                  <a:txBody>
                    <a:bodyPr/>
                    <a:lstStyle/>
                    <a:p>
                      <a:r>
                        <a:rPr lang="it-IT" dirty="0"/>
                        <a:t>BLOB</a:t>
                      </a:r>
                    </a:p>
                  </a:txBody>
                  <a:tcPr/>
                </a:tc>
                <a:tc>
                  <a:txBody>
                    <a:bodyPr/>
                    <a:lstStyle/>
                    <a:p>
                      <a:r>
                        <a:rPr lang="it-IT" dirty="0"/>
                        <a:t>Memorizza sino a 8 Terabytes di dati binari non strutturati</a:t>
                      </a:r>
                    </a:p>
                  </a:txBody>
                  <a:tcPr/>
                </a:tc>
                <a:extLst>
                  <a:ext uri="{0D108BD9-81ED-4DB2-BD59-A6C34878D82A}">
                    <a16:rowId xmlns:a16="http://schemas.microsoft.com/office/drawing/2014/main" val="2040360596"/>
                  </a:ext>
                </a:extLst>
              </a:tr>
              <a:tr h="370840">
                <a:tc>
                  <a:txBody>
                    <a:bodyPr/>
                    <a:lstStyle/>
                    <a:p>
                      <a:r>
                        <a:rPr lang="it-IT" dirty="0"/>
                        <a:t>BFILE</a:t>
                      </a:r>
                    </a:p>
                  </a:txBody>
                  <a:tcPr/>
                </a:tc>
                <a:tc>
                  <a:txBody>
                    <a:bodyPr/>
                    <a:lstStyle/>
                    <a:p>
                      <a:r>
                        <a:rPr lang="it-IT" dirty="0"/>
                        <a:t>Memorizza un puntatore ad un file memorizzato all’esterno del database nella macchina </a:t>
                      </a:r>
                      <a:r>
                        <a:rPr lang="it-IT" dirty="0" err="1"/>
                        <a:t>host</a:t>
                      </a:r>
                      <a:endParaRPr lang="it-IT" dirty="0"/>
                    </a:p>
                  </a:txBody>
                  <a:tcPr/>
                </a:tc>
                <a:extLst>
                  <a:ext uri="{0D108BD9-81ED-4DB2-BD59-A6C34878D82A}">
                    <a16:rowId xmlns:a16="http://schemas.microsoft.com/office/drawing/2014/main" val="2056600502"/>
                  </a:ext>
                </a:extLst>
              </a:tr>
            </a:tbl>
          </a:graphicData>
        </a:graphic>
      </p:graphicFrame>
    </p:spTree>
    <p:extLst>
      <p:ext uri="{BB962C8B-B14F-4D97-AF65-F5344CB8AC3E}">
        <p14:creationId xmlns:p14="http://schemas.microsoft.com/office/powerpoint/2010/main" val="170500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4A0BF-5036-F10E-A2B7-AC8B809B6581}"/>
              </a:ext>
            </a:extLst>
          </p:cNvPr>
          <p:cNvSpPr>
            <a:spLocks noGrp="1"/>
          </p:cNvSpPr>
          <p:nvPr>
            <p:ph type="title"/>
          </p:nvPr>
        </p:nvSpPr>
        <p:spPr>
          <a:xfrm>
            <a:off x="677334" y="609600"/>
            <a:ext cx="8596668" cy="1320800"/>
          </a:xfrm>
        </p:spPr>
        <p:txBody>
          <a:bodyPr>
            <a:normAutofit/>
          </a:bodyPr>
          <a:lstStyle/>
          <a:p>
            <a:r>
              <a:rPr lang="it-IT" dirty="0"/>
              <a:t>Come utilizzarli ?</a:t>
            </a:r>
          </a:p>
        </p:txBody>
      </p:sp>
      <p:cxnSp>
        <p:nvCxnSpPr>
          <p:cNvPr id="13" name="Connettore 2 12">
            <a:extLst>
              <a:ext uri="{FF2B5EF4-FFF2-40B4-BE49-F238E27FC236}">
                <a16:creationId xmlns:a16="http://schemas.microsoft.com/office/drawing/2014/main" id="{F9F2D8D3-835A-D828-E67B-A56EBBD0BBAD}"/>
              </a:ext>
            </a:extLst>
          </p:cNvPr>
          <p:cNvCxnSpPr>
            <a:cxnSpLocks/>
          </p:cNvCxnSpPr>
          <p:nvPr/>
        </p:nvCxnSpPr>
        <p:spPr>
          <a:xfrm flipV="1">
            <a:off x="6317673" y="4000561"/>
            <a:ext cx="24666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D35DBE7A-80C8-BC2E-FEB6-0560BE03D616}"/>
              </a:ext>
            </a:extLst>
          </p:cNvPr>
          <p:cNvSpPr txBox="1"/>
          <p:nvPr/>
        </p:nvSpPr>
        <p:spPr>
          <a:xfrm>
            <a:off x="7047872" y="3631229"/>
            <a:ext cx="905163" cy="369332"/>
          </a:xfrm>
          <a:prstGeom prst="rect">
            <a:avLst/>
          </a:prstGeom>
          <a:noFill/>
        </p:spPr>
        <p:txBody>
          <a:bodyPr wrap="square" rtlCol="0">
            <a:spAutoFit/>
          </a:bodyPr>
          <a:lstStyle/>
          <a:p>
            <a:r>
              <a:rPr lang="it-IT" dirty="0"/>
              <a:t>output</a:t>
            </a:r>
          </a:p>
        </p:txBody>
      </p:sp>
      <p:pic>
        <p:nvPicPr>
          <p:cNvPr id="28" name="Immagine 27" descr="Immagine che contiene testo, schermata, software&#10;&#10;Il contenuto generato dall'IA potrebbe non essere corretto.">
            <a:extLst>
              <a:ext uri="{FF2B5EF4-FFF2-40B4-BE49-F238E27FC236}">
                <a16:creationId xmlns:a16="http://schemas.microsoft.com/office/drawing/2014/main" id="{F93B057A-63C9-7EA6-D9C8-848372154A31}"/>
              </a:ext>
            </a:extLst>
          </p:cNvPr>
          <p:cNvPicPr>
            <a:picLocks noChangeAspect="1"/>
          </p:cNvPicPr>
          <p:nvPr/>
        </p:nvPicPr>
        <p:blipFill>
          <a:blip r:embed="rId2"/>
          <a:stretch>
            <a:fillRect/>
          </a:stretch>
        </p:blipFill>
        <p:spPr>
          <a:xfrm>
            <a:off x="1028316" y="1295132"/>
            <a:ext cx="5289357" cy="5410858"/>
          </a:xfrm>
          <a:prstGeom prst="rect">
            <a:avLst/>
          </a:prstGeom>
        </p:spPr>
      </p:pic>
      <p:pic>
        <p:nvPicPr>
          <p:cNvPr id="30" name="Immagine 29" descr="Immagine che contiene testo, Carattere, schermata&#10;&#10;Il contenuto generato dall'IA potrebbe non essere corretto.">
            <a:extLst>
              <a:ext uri="{FF2B5EF4-FFF2-40B4-BE49-F238E27FC236}">
                <a16:creationId xmlns:a16="http://schemas.microsoft.com/office/drawing/2014/main" id="{29957A57-A6F0-ACD0-44DF-7D5E837202B5}"/>
              </a:ext>
            </a:extLst>
          </p:cNvPr>
          <p:cNvPicPr>
            <a:picLocks noChangeAspect="1"/>
          </p:cNvPicPr>
          <p:nvPr/>
        </p:nvPicPr>
        <p:blipFill>
          <a:blip r:embed="rId3"/>
          <a:stretch>
            <a:fillRect/>
          </a:stretch>
        </p:blipFill>
        <p:spPr>
          <a:xfrm>
            <a:off x="8784308" y="3650248"/>
            <a:ext cx="2643270" cy="700626"/>
          </a:xfrm>
          <a:prstGeom prst="rect">
            <a:avLst/>
          </a:prstGeom>
        </p:spPr>
      </p:pic>
    </p:spTree>
    <p:extLst>
      <p:ext uri="{BB962C8B-B14F-4D97-AF65-F5344CB8AC3E}">
        <p14:creationId xmlns:p14="http://schemas.microsoft.com/office/powerpoint/2010/main" val="83455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B68216-C2B3-8582-C556-A342A635A4E7}"/>
              </a:ext>
            </a:extLst>
          </p:cNvPr>
          <p:cNvSpPr>
            <a:spLocks noGrp="1"/>
          </p:cNvSpPr>
          <p:nvPr>
            <p:ph type="title"/>
          </p:nvPr>
        </p:nvSpPr>
        <p:spPr/>
        <p:txBody>
          <a:bodyPr/>
          <a:lstStyle/>
          <a:p>
            <a:r>
              <a:rPr lang="it-IT" dirty="0" err="1"/>
              <a:t>Rollback</a:t>
            </a:r>
            <a:r>
              <a:rPr lang="it-IT" dirty="0"/>
              <a:t>, </a:t>
            </a:r>
            <a:r>
              <a:rPr lang="it-IT" dirty="0" err="1"/>
              <a:t>savepoint</a:t>
            </a:r>
            <a:r>
              <a:rPr lang="it-IT" dirty="0"/>
              <a:t>, </a:t>
            </a:r>
            <a:r>
              <a:rPr lang="it-IT" dirty="0" err="1"/>
              <a:t>commit</a:t>
            </a:r>
            <a:endParaRPr lang="it-IT" dirty="0"/>
          </a:p>
        </p:txBody>
      </p:sp>
      <p:pic>
        <p:nvPicPr>
          <p:cNvPr id="5" name="Immagine 4" descr="Immagine che contiene schermata, testo, software&#10;&#10;Il contenuto generato dall'IA potrebbe non essere corretto.">
            <a:extLst>
              <a:ext uri="{FF2B5EF4-FFF2-40B4-BE49-F238E27FC236}">
                <a16:creationId xmlns:a16="http://schemas.microsoft.com/office/drawing/2014/main" id="{C806BECD-F753-2A49-3A73-2A5C23956EC2}"/>
              </a:ext>
            </a:extLst>
          </p:cNvPr>
          <p:cNvPicPr>
            <a:picLocks noChangeAspect="1"/>
          </p:cNvPicPr>
          <p:nvPr/>
        </p:nvPicPr>
        <p:blipFill>
          <a:blip r:embed="rId2"/>
          <a:stretch>
            <a:fillRect/>
          </a:stretch>
        </p:blipFill>
        <p:spPr>
          <a:xfrm>
            <a:off x="163564" y="1177637"/>
            <a:ext cx="8304914" cy="5455502"/>
          </a:xfrm>
          <a:prstGeom prst="rect">
            <a:avLst/>
          </a:prstGeom>
        </p:spPr>
      </p:pic>
      <p:sp>
        <p:nvSpPr>
          <p:cNvPr id="6" name="Rettangolo 5">
            <a:extLst>
              <a:ext uri="{FF2B5EF4-FFF2-40B4-BE49-F238E27FC236}">
                <a16:creationId xmlns:a16="http://schemas.microsoft.com/office/drawing/2014/main" id="{185F25C3-74F0-6278-F5DF-E7A6DDC1B7F8}"/>
              </a:ext>
            </a:extLst>
          </p:cNvPr>
          <p:cNvSpPr/>
          <p:nvPr/>
        </p:nvSpPr>
        <p:spPr>
          <a:xfrm>
            <a:off x="163564" y="1560946"/>
            <a:ext cx="4152457" cy="49137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E3126352-85F1-C9D4-F02C-BE09F06405D5}"/>
              </a:ext>
            </a:extLst>
          </p:cNvPr>
          <p:cNvSpPr/>
          <p:nvPr/>
        </p:nvSpPr>
        <p:spPr>
          <a:xfrm>
            <a:off x="4316021" y="1958110"/>
            <a:ext cx="4152457" cy="1662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descr="Immagine che contiene testo, schermata, software, Software multimediale&#10;&#10;Il contenuto generato dall'IA potrebbe non essere corretto.">
            <a:extLst>
              <a:ext uri="{FF2B5EF4-FFF2-40B4-BE49-F238E27FC236}">
                <a16:creationId xmlns:a16="http://schemas.microsoft.com/office/drawing/2014/main" id="{D073530B-87A8-CFDF-3CAD-125AF6154976}"/>
              </a:ext>
            </a:extLst>
          </p:cNvPr>
          <p:cNvPicPr>
            <a:picLocks noChangeAspect="1"/>
          </p:cNvPicPr>
          <p:nvPr/>
        </p:nvPicPr>
        <p:blipFill>
          <a:blip r:embed="rId3"/>
          <a:stretch>
            <a:fillRect/>
          </a:stretch>
        </p:blipFill>
        <p:spPr>
          <a:xfrm>
            <a:off x="8468478" y="1177637"/>
            <a:ext cx="3754518" cy="4913747"/>
          </a:xfrm>
          <a:prstGeom prst="rect">
            <a:avLst/>
          </a:prstGeom>
        </p:spPr>
      </p:pic>
      <p:sp>
        <p:nvSpPr>
          <p:cNvPr id="10" name="Rettangolo 9">
            <a:extLst>
              <a:ext uri="{FF2B5EF4-FFF2-40B4-BE49-F238E27FC236}">
                <a16:creationId xmlns:a16="http://schemas.microsoft.com/office/drawing/2014/main" id="{6F28055C-EB76-32EC-1FB6-E7230805FD17}"/>
              </a:ext>
            </a:extLst>
          </p:cNvPr>
          <p:cNvSpPr/>
          <p:nvPr/>
        </p:nvSpPr>
        <p:spPr>
          <a:xfrm>
            <a:off x="8468478" y="1560946"/>
            <a:ext cx="3723522" cy="405476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D7B973B4-04A7-F792-6BC2-577DD95AD2C3}"/>
              </a:ext>
            </a:extLst>
          </p:cNvPr>
          <p:cNvSpPr/>
          <p:nvPr/>
        </p:nvSpPr>
        <p:spPr>
          <a:xfrm>
            <a:off x="4316021" y="1560946"/>
            <a:ext cx="4152457" cy="397164"/>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59496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F0EEEF-1D6F-FBB9-6730-69401ACDBA4E}"/>
              </a:ext>
            </a:extLst>
          </p:cNvPr>
          <p:cNvSpPr>
            <a:spLocks noGrp="1"/>
          </p:cNvSpPr>
          <p:nvPr>
            <p:ph type="title"/>
          </p:nvPr>
        </p:nvSpPr>
        <p:spPr/>
        <p:txBody>
          <a:bodyPr/>
          <a:lstStyle/>
          <a:p>
            <a:r>
              <a:rPr lang="it-IT" dirty="0"/>
              <a:t>Introduzione cicli in </a:t>
            </a:r>
            <a:r>
              <a:rPr lang="it-IT" dirty="0" err="1"/>
              <a:t>oracle</a:t>
            </a:r>
            <a:r>
              <a:rPr lang="it-IT" dirty="0"/>
              <a:t>.</a:t>
            </a:r>
            <a:br>
              <a:rPr lang="it-IT" dirty="0"/>
            </a:br>
            <a:r>
              <a:rPr lang="it-IT" dirty="0"/>
              <a:t>WHILE</a:t>
            </a:r>
          </a:p>
        </p:txBody>
      </p:sp>
      <p:sp>
        <p:nvSpPr>
          <p:cNvPr id="3" name="Segnaposto contenuto 2">
            <a:extLst>
              <a:ext uri="{FF2B5EF4-FFF2-40B4-BE49-F238E27FC236}">
                <a16:creationId xmlns:a16="http://schemas.microsoft.com/office/drawing/2014/main" id="{2511541B-17AE-92BC-4AAD-5534E900424C}"/>
              </a:ext>
            </a:extLst>
          </p:cNvPr>
          <p:cNvSpPr>
            <a:spLocks noGrp="1"/>
          </p:cNvSpPr>
          <p:nvPr>
            <p:ph idx="1"/>
          </p:nvPr>
        </p:nvSpPr>
        <p:spPr/>
        <p:txBody>
          <a:bodyPr/>
          <a:lstStyle/>
          <a:p>
            <a:r>
              <a:rPr lang="it-IT" dirty="0"/>
              <a:t>WHILE </a:t>
            </a:r>
            <a:r>
              <a:rPr lang="it-IT" dirty="0">
                <a:solidFill>
                  <a:schemeClr val="accent5"/>
                </a:solidFill>
              </a:rPr>
              <a:t>&lt;&lt;condizione&gt;&gt; </a:t>
            </a:r>
            <a:r>
              <a:rPr lang="it-IT" dirty="0">
                <a:solidFill>
                  <a:schemeClr val="tx1"/>
                </a:solidFill>
              </a:rPr>
              <a:t>LOOP </a:t>
            </a:r>
            <a:r>
              <a:rPr lang="it-IT" dirty="0">
                <a:solidFill>
                  <a:schemeClr val="tx1"/>
                </a:solidFill>
                <a:sym typeface="Wingdings" pitchFamily="2" charset="2"/>
              </a:rPr>
              <a:t> Specifica la condizione del LOOP</a:t>
            </a:r>
          </a:p>
          <a:p>
            <a:r>
              <a:rPr lang="it-IT" dirty="0">
                <a:solidFill>
                  <a:schemeClr val="tx1"/>
                </a:solidFill>
                <a:sym typeface="Wingdings" pitchFamily="2" charset="2"/>
              </a:rPr>
              <a:t>&lt;&lt;Azione 1&gt;&gt;  Azione 1 in base alla Espressione 1</a:t>
            </a:r>
          </a:p>
          <a:p>
            <a:r>
              <a:rPr lang="it-IT" dirty="0">
                <a:solidFill>
                  <a:schemeClr val="tx1"/>
                </a:solidFill>
                <a:sym typeface="Wingdings" pitchFamily="2" charset="2"/>
              </a:rPr>
              <a:t>&lt;&lt;Azione 2 &gt;&gt;  Azione 2 in base alla Espressione 2</a:t>
            </a:r>
          </a:p>
          <a:p>
            <a:r>
              <a:rPr lang="it-IT" dirty="0">
                <a:solidFill>
                  <a:schemeClr val="tx1"/>
                </a:solidFill>
                <a:sym typeface="Wingdings" pitchFamily="2" charset="2"/>
              </a:rPr>
              <a:t>…</a:t>
            </a:r>
          </a:p>
          <a:p>
            <a:r>
              <a:rPr lang="it-IT" dirty="0">
                <a:solidFill>
                  <a:schemeClr val="tx1"/>
                </a:solidFill>
                <a:sym typeface="Wingdings" pitchFamily="2" charset="2"/>
              </a:rPr>
              <a:t>&lt;&lt;Azione </a:t>
            </a:r>
            <a:r>
              <a:rPr lang="it-IT" dirty="0" err="1">
                <a:solidFill>
                  <a:schemeClr val="tx1"/>
                </a:solidFill>
                <a:sym typeface="Wingdings" pitchFamily="2" charset="2"/>
              </a:rPr>
              <a:t>n</a:t>
            </a:r>
            <a:r>
              <a:rPr lang="it-IT" dirty="0">
                <a:solidFill>
                  <a:schemeClr val="tx1"/>
                </a:solidFill>
                <a:sym typeface="Wingdings" pitchFamily="2" charset="2"/>
              </a:rPr>
              <a:t>&gt;&gt;  Azione </a:t>
            </a:r>
            <a:r>
              <a:rPr lang="it-IT" dirty="0" err="1">
                <a:solidFill>
                  <a:schemeClr val="tx1"/>
                </a:solidFill>
                <a:sym typeface="Wingdings" pitchFamily="2" charset="2"/>
              </a:rPr>
              <a:t>n</a:t>
            </a:r>
            <a:endParaRPr lang="it-IT" dirty="0">
              <a:solidFill>
                <a:schemeClr val="tx1"/>
              </a:solidFill>
              <a:sym typeface="Wingdings" pitchFamily="2" charset="2"/>
            </a:endParaRPr>
          </a:p>
          <a:p>
            <a:r>
              <a:rPr lang="it-IT" dirty="0">
                <a:solidFill>
                  <a:schemeClr val="tx1"/>
                </a:solidFill>
                <a:sym typeface="Wingdings" pitchFamily="2" charset="2"/>
              </a:rPr>
              <a:t>END LOOP;  Fine dell’ espressione</a:t>
            </a:r>
            <a:endParaRPr lang="it-IT" dirty="0"/>
          </a:p>
        </p:txBody>
      </p:sp>
    </p:spTree>
    <p:extLst>
      <p:ext uri="{BB962C8B-B14F-4D97-AF65-F5344CB8AC3E}">
        <p14:creationId xmlns:p14="http://schemas.microsoft.com/office/powerpoint/2010/main" val="1714680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191DDCD-1FBC-3742-74F6-4EE22EBA2B6C}"/>
              </a:ext>
            </a:extLst>
          </p:cNvPr>
          <p:cNvSpPr>
            <a:spLocks noGrp="1"/>
          </p:cNvSpPr>
          <p:nvPr>
            <p:ph idx="1"/>
          </p:nvPr>
        </p:nvSpPr>
        <p:spPr/>
        <p:txBody>
          <a:bodyPr/>
          <a:lstStyle/>
          <a:p>
            <a:r>
              <a:rPr lang="it-IT" dirty="0"/>
              <a:t>FOR &lt;&lt;contatore &gt;&gt; IN &lt;&lt;limitatore inferiore … &lt;&lt;limitatore superiore&gt;&gt;</a:t>
            </a:r>
          </a:p>
          <a:p>
            <a:r>
              <a:rPr lang="it-IT" dirty="0"/>
              <a:t>LOOP</a:t>
            </a:r>
          </a:p>
          <a:p>
            <a:r>
              <a:rPr lang="it-IT" dirty="0"/>
              <a:t>&lt;&lt;Azione 1&gt;&gt;</a:t>
            </a:r>
          </a:p>
          <a:p>
            <a:r>
              <a:rPr lang="it-IT" dirty="0"/>
              <a:t>&lt;&lt;Azione 2&gt;&gt;</a:t>
            </a:r>
          </a:p>
          <a:p>
            <a:r>
              <a:rPr lang="it-IT" dirty="0"/>
              <a:t>---</a:t>
            </a:r>
          </a:p>
          <a:p>
            <a:r>
              <a:rPr lang="it-IT" dirty="0"/>
              <a:t>&lt;&lt;Azione </a:t>
            </a:r>
            <a:r>
              <a:rPr lang="it-IT" dirty="0" err="1"/>
              <a:t>n</a:t>
            </a:r>
            <a:r>
              <a:rPr lang="it-IT" dirty="0"/>
              <a:t>&gt;&gt; Azione </a:t>
            </a:r>
            <a:r>
              <a:rPr lang="it-IT" dirty="0" err="1"/>
              <a:t>n</a:t>
            </a:r>
            <a:endParaRPr lang="it-IT" dirty="0"/>
          </a:p>
          <a:p>
            <a:r>
              <a:rPr lang="it-IT" dirty="0"/>
              <a:t>END LOOP;</a:t>
            </a:r>
          </a:p>
        </p:txBody>
      </p:sp>
      <p:sp>
        <p:nvSpPr>
          <p:cNvPr id="4" name="Titolo 1">
            <a:extLst>
              <a:ext uri="{FF2B5EF4-FFF2-40B4-BE49-F238E27FC236}">
                <a16:creationId xmlns:a16="http://schemas.microsoft.com/office/drawing/2014/main" id="{EFA6B4F6-57AD-337B-DAC8-AD65597562D7}"/>
              </a:ext>
            </a:extLst>
          </p:cNvPr>
          <p:cNvSpPr>
            <a:spLocks noGrp="1"/>
          </p:cNvSpPr>
          <p:nvPr>
            <p:ph type="title"/>
          </p:nvPr>
        </p:nvSpPr>
        <p:spPr/>
        <p:txBody>
          <a:bodyPr/>
          <a:lstStyle/>
          <a:p>
            <a:r>
              <a:rPr lang="it-IT" dirty="0"/>
              <a:t>Introduzione cicli in </a:t>
            </a:r>
            <a:r>
              <a:rPr lang="it-IT" dirty="0" err="1"/>
              <a:t>oracle</a:t>
            </a:r>
            <a:r>
              <a:rPr lang="it-IT" dirty="0"/>
              <a:t>.</a:t>
            </a:r>
            <a:br>
              <a:rPr lang="it-IT" dirty="0"/>
            </a:br>
            <a:r>
              <a:rPr lang="it-IT" dirty="0"/>
              <a:t>FOR</a:t>
            </a:r>
          </a:p>
        </p:txBody>
      </p:sp>
    </p:spTree>
    <p:extLst>
      <p:ext uri="{BB962C8B-B14F-4D97-AF65-F5344CB8AC3E}">
        <p14:creationId xmlns:p14="http://schemas.microsoft.com/office/powerpoint/2010/main" val="251957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B0C2925-BF87-4DED-015F-14990868D549}"/>
              </a:ext>
            </a:extLst>
          </p:cNvPr>
          <p:cNvSpPr>
            <a:spLocks noGrp="1"/>
          </p:cNvSpPr>
          <p:nvPr>
            <p:ph idx="1"/>
          </p:nvPr>
        </p:nvSpPr>
        <p:spPr/>
        <p:txBody>
          <a:bodyPr/>
          <a:lstStyle/>
          <a:p>
            <a:r>
              <a:rPr lang="it-IT" dirty="0"/>
              <a:t>LOOP</a:t>
            </a:r>
          </a:p>
          <a:p>
            <a:r>
              <a:rPr lang="it-IT" dirty="0"/>
              <a:t>&lt;&lt;Azione 1&gt;&gt;</a:t>
            </a:r>
          </a:p>
          <a:p>
            <a:r>
              <a:rPr lang="it-IT" dirty="0"/>
              <a:t>&lt;&lt;Azione 2&gt;&gt;</a:t>
            </a:r>
          </a:p>
          <a:p>
            <a:r>
              <a:rPr lang="it-IT" dirty="0"/>
              <a:t>…</a:t>
            </a:r>
          </a:p>
          <a:p>
            <a:r>
              <a:rPr lang="it-IT" dirty="0"/>
              <a:t>&lt;&lt;Azione </a:t>
            </a:r>
            <a:r>
              <a:rPr lang="it-IT" dirty="0" err="1"/>
              <a:t>n</a:t>
            </a:r>
            <a:r>
              <a:rPr lang="it-IT" dirty="0"/>
              <a:t>&gt;&gt;</a:t>
            </a:r>
          </a:p>
          <a:p>
            <a:r>
              <a:rPr lang="it-IT" dirty="0"/>
              <a:t>END LOOP;</a:t>
            </a:r>
          </a:p>
          <a:p>
            <a:endParaRPr lang="it-IT" dirty="0"/>
          </a:p>
          <a:p>
            <a:endParaRPr lang="it-IT" dirty="0"/>
          </a:p>
          <a:p>
            <a:pPr marL="0" indent="0">
              <a:buNone/>
            </a:pPr>
            <a:r>
              <a:rPr lang="it-IT" dirty="0"/>
              <a:t>Questo genere di loop viene utilizzato per eseguire un blocco di codice </a:t>
            </a:r>
            <a:r>
              <a:rPr lang="it-IT" dirty="0" err="1"/>
              <a:t>finchè</a:t>
            </a:r>
            <a:r>
              <a:rPr lang="it-IT" dirty="0"/>
              <a:t> non viene raggiunta una condizione di uscita specifica.</a:t>
            </a:r>
          </a:p>
        </p:txBody>
      </p:sp>
      <p:sp>
        <p:nvSpPr>
          <p:cNvPr id="4" name="Titolo 1">
            <a:extLst>
              <a:ext uri="{FF2B5EF4-FFF2-40B4-BE49-F238E27FC236}">
                <a16:creationId xmlns:a16="http://schemas.microsoft.com/office/drawing/2014/main" id="{126DA8D2-2DD2-B053-EB63-C743ECABEBC6}"/>
              </a:ext>
            </a:extLst>
          </p:cNvPr>
          <p:cNvSpPr>
            <a:spLocks noGrp="1"/>
          </p:cNvSpPr>
          <p:nvPr>
            <p:ph type="title"/>
          </p:nvPr>
        </p:nvSpPr>
        <p:spPr/>
        <p:txBody>
          <a:bodyPr/>
          <a:lstStyle/>
          <a:p>
            <a:r>
              <a:rPr lang="it-IT" dirty="0"/>
              <a:t>Introduzione cicli in </a:t>
            </a:r>
            <a:r>
              <a:rPr lang="it-IT" dirty="0" err="1"/>
              <a:t>oracle</a:t>
            </a:r>
            <a:r>
              <a:rPr lang="it-IT" dirty="0"/>
              <a:t>.</a:t>
            </a:r>
            <a:br>
              <a:rPr lang="it-IT" dirty="0"/>
            </a:br>
            <a:r>
              <a:rPr lang="it-IT" dirty="0"/>
              <a:t>SIMPLE LOOP</a:t>
            </a:r>
          </a:p>
        </p:txBody>
      </p:sp>
    </p:spTree>
    <p:extLst>
      <p:ext uri="{BB962C8B-B14F-4D97-AF65-F5344CB8AC3E}">
        <p14:creationId xmlns:p14="http://schemas.microsoft.com/office/powerpoint/2010/main" val="2673070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CAF1E69-06C6-FB7B-76A0-CD235A7F82EA}"/>
              </a:ext>
            </a:extLst>
          </p:cNvPr>
          <p:cNvSpPr>
            <a:spLocks noGrp="1"/>
          </p:cNvSpPr>
          <p:nvPr>
            <p:ph type="title"/>
          </p:nvPr>
        </p:nvSpPr>
        <p:spPr>
          <a:xfrm>
            <a:off x="1333502" y="609600"/>
            <a:ext cx="8596668" cy="1320800"/>
          </a:xfrm>
        </p:spPr>
        <p:txBody>
          <a:bodyPr>
            <a:normAutofit/>
          </a:bodyPr>
          <a:lstStyle/>
          <a:p>
            <a:r>
              <a:rPr lang="it-IT" dirty="0"/>
              <a:t>Cicli esempi</a:t>
            </a:r>
          </a:p>
        </p:txBody>
      </p:sp>
      <p:sp>
        <p:nvSpPr>
          <p:cNvPr id="10" name="Isosceles Triangle 9">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Isosceles Triangle 11">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cxnSp>
        <p:nvCxnSpPr>
          <p:cNvPr id="14" name="Straight Connector 1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pic>
        <p:nvPicPr>
          <p:cNvPr id="11" name="Segnaposto contenuto 10" descr="Immagine che contiene testo, software, Software multimediale, schermata&#10;&#10;Il contenuto generato dall'IA potrebbe non essere corretto.">
            <a:extLst>
              <a:ext uri="{FF2B5EF4-FFF2-40B4-BE49-F238E27FC236}">
                <a16:creationId xmlns:a16="http://schemas.microsoft.com/office/drawing/2014/main" id="{BAC7459B-8813-8A6A-7EE3-4CBAAC456F8E}"/>
              </a:ext>
            </a:extLst>
          </p:cNvPr>
          <p:cNvPicPr>
            <a:picLocks noGrp="1" noChangeAspect="1"/>
          </p:cNvPicPr>
          <p:nvPr>
            <p:ph idx="1"/>
          </p:nvPr>
        </p:nvPicPr>
        <p:blipFill>
          <a:blip r:embed="rId2"/>
          <a:stretch>
            <a:fillRect/>
          </a:stretch>
        </p:blipFill>
        <p:spPr>
          <a:xfrm>
            <a:off x="983276" y="2160588"/>
            <a:ext cx="7985485" cy="3881437"/>
          </a:xfrm>
        </p:spPr>
      </p:pic>
    </p:spTree>
    <p:extLst>
      <p:ext uri="{BB962C8B-B14F-4D97-AF65-F5344CB8AC3E}">
        <p14:creationId xmlns:p14="http://schemas.microsoft.com/office/powerpoint/2010/main" val="3272001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7BA275-F9CB-841A-D5D9-503469C7C355}"/>
              </a:ext>
            </a:extLst>
          </p:cNvPr>
          <p:cNvSpPr>
            <a:spLocks noGrp="1"/>
          </p:cNvSpPr>
          <p:nvPr>
            <p:ph type="title"/>
          </p:nvPr>
        </p:nvSpPr>
        <p:spPr/>
        <p:txBody>
          <a:bodyPr/>
          <a:lstStyle/>
          <a:p>
            <a:r>
              <a:rPr lang="it-IT" dirty="0"/>
              <a:t>Comando continue</a:t>
            </a:r>
            <a:br>
              <a:rPr lang="it-IT" dirty="0"/>
            </a:br>
            <a:endParaRPr lang="it-IT" dirty="0"/>
          </a:p>
        </p:txBody>
      </p:sp>
      <p:sp>
        <p:nvSpPr>
          <p:cNvPr id="3" name="Segnaposto contenuto 2">
            <a:extLst>
              <a:ext uri="{FF2B5EF4-FFF2-40B4-BE49-F238E27FC236}">
                <a16:creationId xmlns:a16="http://schemas.microsoft.com/office/drawing/2014/main" id="{14B1BC20-836C-758E-52FC-37750DDAC58C}"/>
              </a:ext>
            </a:extLst>
          </p:cNvPr>
          <p:cNvSpPr>
            <a:spLocks noGrp="1"/>
          </p:cNvSpPr>
          <p:nvPr>
            <p:ph idx="1"/>
          </p:nvPr>
        </p:nvSpPr>
        <p:spPr/>
        <p:txBody>
          <a:bodyPr/>
          <a:lstStyle/>
          <a:p>
            <a:r>
              <a:rPr lang="it-IT" dirty="0"/>
              <a:t>Il comando CONTINUE in PL-SQL viene utilizzato all’interno di un ciclo FOR,WHILE o LOOP per interrompere l’interazione corrente e passare alla successiva.</a:t>
            </a:r>
          </a:p>
          <a:p>
            <a:r>
              <a:rPr lang="it-IT" dirty="0"/>
              <a:t>In sostanza, il comando </a:t>
            </a:r>
            <a:r>
              <a:rPr lang="it-IT" b="1" dirty="0"/>
              <a:t>CONTINUE</a:t>
            </a:r>
            <a:r>
              <a:rPr lang="it-IT" dirty="0"/>
              <a:t> serve ad ignorare l’esecuzione del codice che segue e passare direttamente alla prossima iterazione del ciclo.</a:t>
            </a:r>
          </a:p>
          <a:p>
            <a:r>
              <a:rPr lang="it-IT" dirty="0"/>
              <a:t>In generale, il comando CONTINUE è molto utile nei casi in cui si desidera saltare l’esecuzione di alcune istruzioni all’interno di un ciclo, ad esempio per filtrare elementi in base a una certa condizione o per gestire eccezioni particolari.</a:t>
            </a:r>
          </a:p>
          <a:p>
            <a:endParaRPr lang="it-IT" dirty="0"/>
          </a:p>
        </p:txBody>
      </p:sp>
    </p:spTree>
    <p:extLst>
      <p:ext uri="{BB962C8B-B14F-4D97-AF65-F5344CB8AC3E}">
        <p14:creationId xmlns:p14="http://schemas.microsoft.com/office/powerpoint/2010/main" val="55211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useBgFill="1">
        <p:nvSpPr>
          <p:cNvPr id="20" name="Rectangle 19">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3" name="Straight Connector 22">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Isosceles Triangle 26">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8"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9"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0" name="Isosceles Triangle 29">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1" name="Isosceles Triangle 30">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3" name="Segnaposto contenuto 2">
            <a:extLst>
              <a:ext uri="{FF2B5EF4-FFF2-40B4-BE49-F238E27FC236}">
                <a16:creationId xmlns:a16="http://schemas.microsoft.com/office/drawing/2014/main" id="{D315A213-A51D-8CD9-B6F1-918FE6D99624}"/>
              </a:ext>
            </a:extLst>
          </p:cNvPr>
          <p:cNvSpPr>
            <a:spLocks noGrp="1"/>
          </p:cNvSpPr>
          <p:nvPr>
            <p:ph idx="1"/>
          </p:nvPr>
        </p:nvSpPr>
        <p:spPr>
          <a:xfrm>
            <a:off x="1507067" y="4050833"/>
            <a:ext cx="7766936" cy="1096899"/>
          </a:xfrm>
        </p:spPr>
        <p:txBody>
          <a:bodyPr vert="horz" lIns="91440" tIns="45720" rIns="91440" bIns="45720" rtlCol="0" anchor="t">
            <a:normAutofit/>
          </a:bodyPr>
          <a:lstStyle/>
          <a:p>
            <a:pPr marL="0" indent="0" algn="r">
              <a:buNone/>
            </a:pPr>
            <a:r>
              <a:rPr lang="en-US" dirty="0" err="1">
                <a:solidFill>
                  <a:schemeClr val="tx1"/>
                </a:solidFill>
              </a:rPr>
              <a:t>Andremo</a:t>
            </a:r>
            <a:r>
              <a:rPr lang="en-US" dirty="0">
                <a:solidFill>
                  <a:schemeClr val="tx1"/>
                </a:solidFill>
              </a:rPr>
              <a:t> a </a:t>
            </a:r>
            <a:r>
              <a:rPr lang="en-US" dirty="0" err="1">
                <a:solidFill>
                  <a:schemeClr val="tx1"/>
                </a:solidFill>
              </a:rPr>
              <a:t>sfruttare</a:t>
            </a:r>
            <a:r>
              <a:rPr lang="en-US" dirty="0">
                <a:solidFill>
                  <a:schemeClr val="tx1"/>
                </a:solidFill>
              </a:rPr>
              <a:t> </a:t>
            </a:r>
            <a:r>
              <a:rPr lang="en-US" dirty="0" err="1">
                <a:solidFill>
                  <a:schemeClr val="tx1"/>
                </a:solidFill>
              </a:rPr>
              <a:t>una</a:t>
            </a:r>
            <a:r>
              <a:rPr lang="en-US" dirty="0">
                <a:solidFill>
                  <a:schemeClr val="tx1"/>
                </a:solidFill>
              </a:rPr>
              <a:t> </a:t>
            </a:r>
            <a:r>
              <a:rPr lang="en-US" dirty="0" err="1">
                <a:solidFill>
                  <a:schemeClr val="tx1"/>
                </a:solidFill>
              </a:rPr>
              <a:t>versione</a:t>
            </a:r>
            <a:r>
              <a:rPr lang="en-US" dirty="0">
                <a:solidFill>
                  <a:schemeClr val="tx1"/>
                </a:solidFill>
              </a:rPr>
              <a:t> </a:t>
            </a:r>
            <a:r>
              <a:rPr lang="en-US" dirty="0" err="1">
                <a:solidFill>
                  <a:schemeClr val="tx1"/>
                </a:solidFill>
              </a:rPr>
              <a:t>containerizzata</a:t>
            </a:r>
            <a:r>
              <a:rPr lang="en-US" dirty="0">
                <a:solidFill>
                  <a:schemeClr val="tx1"/>
                </a:solidFill>
              </a:rPr>
              <a:t> del </a:t>
            </a:r>
            <a:r>
              <a:rPr lang="en-US" dirty="0" err="1">
                <a:solidFill>
                  <a:schemeClr val="tx1"/>
                </a:solidFill>
              </a:rPr>
              <a:t>suddetto</a:t>
            </a:r>
            <a:r>
              <a:rPr lang="en-US" dirty="0">
                <a:solidFill>
                  <a:schemeClr val="tx1"/>
                </a:solidFill>
              </a:rPr>
              <a:t> DB</a:t>
            </a:r>
          </a:p>
        </p:txBody>
      </p:sp>
      <p:sp>
        <p:nvSpPr>
          <p:cNvPr id="2" name="Titolo 1">
            <a:extLst>
              <a:ext uri="{FF2B5EF4-FFF2-40B4-BE49-F238E27FC236}">
                <a16:creationId xmlns:a16="http://schemas.microsoft.com/office/drawing/2014/main" id="{3B64904B-B441-4422-E24C-D7787A861CA5}"/>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a:lnSpc>
                <a:spcPct val="90000"/>
              </a:lnSpc>
            </a:pPr>
            <a:r>
              <a:rPr lang="en-US" sz="5400"/>
              <a:t>Come avviare su docker oracle</a:t>
            </a:r>
          </a:p>
        </p:txBody>
      </p:sp>
    </p:spTree>
    <p:extLst>
      <p:ext uri="{BB962C8B-B14F-4D97-AF65-F5344CB8AC3E}">
        <p14:creationId xmlns:p14="http://schemas.microsoft.com/office/powerpoint/2010/main" val="135779406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E7DF3BBC-C33A-46BA-C3D1-70A3563454AE}"/>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Esempio di utilizzo</a:t>
            </a:r>
          </a:p>
        </p:txBody>
      </p:sp>
      <p:pic>
        <p:nvPicPr>
          <p:cNvPr id="4" name="Segnaposto contenuto 3" descr="Immagine che contiene testo, schermata, software, Software multimediale&#10;&#10;Il contenuto generato dall'IA potrebbe non essere corretto.">
            <a:extLst>
              <a:ext uri="{FF2B5EF4-FFF2-40B4-BE49-F238E27FC236}">
                <a16:creationId xmlns:a16="http://schemas.microsoft.com/office/drawing/2014/main" id="{85E63DE1-8747-8FEB-D203-01CAB517B3FF}"/>
              </a:ext>
            </a:extLst>
          </p:cNvPr>
          <p:cNvPicPr>
            <a:picLocks noGrp="1" noChangeAspect="1"/>
          </p:cNvPicPr>
          <p:nvPr>
            <p:ph idx="1"/>
          </p:nvPr>
        </p:nvPicPr>
        <p:blipFill>
          <a:blip r:embed="rId2"/>
          <a:stretch>
            <a:fillRect/>
          </a:stretch>
        </p:blipFill>
        <p:spPr>
          <a:xfrm>
            <a:off x="1610821" y="60673"/>
            <a:ext cx="7720719" cy="4786845"/>
          </a:xfrm>
          <a:prstGeom prst="rect">
            <a:avLst/>
          </a:prstGeom>
        </p:spPr>
      </p:pic>
    </p:spTree>
    <p:extLst>
      <p:ext uri="{BB962C8B-B14F-4D97-AF65-F5344CB8AC3E}">
        <p14:creationId xmlns:p14="http://schemas.microsoft.com/office/powerpoint/2010/main" val="3712805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D79551-5E1D-9DCC-FD4C-4E4524F238CA}"/>
              </a:ext>
            </a:extLst>
          </p:cNvPr>
          <p:cNvSpPr>
            <a:spLocks noGrp="1"/>
          </p:cNvSpPr>
          <p:nvPr>
            <p:ph type="title"/>
          </p:nvPr>
        </p:nvSpPr>
        <p:spPr/>
        <p:txBody>
          <a:bodyPr/>
          <a:lstStyle/>
          <a:p>
            <a:r>
              <a:rPr lang="it-IT" dirty="0"/>
              <a:t>Gestione delle eccezioni</a:t>
            </a:r>
          </a:p>
        </p:txBody>
      </p:sp>
      <p:sp>
        <p:nvSpPr>
          <p:cNvPr id="3" name="Segnaposto contenuto 2">
            <a:extLst>
              <a:ext uri="{FF2B5EF4-FFF2-40B4-BE49-F238E27FC236}">
                <a16:creationId xmlns:a16="http://schemas.microsoft.com/office/drawing/2014/main" id="{51547EA0-A5AC-29C8-7C2B-EA3474FA23A1}"/>
              </a:ext>
            </a:extLst>
          </p:cNvPr>
          <p:cNvSpPr>
            <a:spLocks noGrp="1"/>
          </p:cNvSpPr>
          <p:nvPr>
            <p:ph idx="1"/>
          </p:nvPr>
        </p:nvSpPr>
        <p:spPr/>
        <p:txBody>
          <a:bodyPr>
            <a:normAutofit fontScale="92500"/>
          </a:bodyPr>
          <a:lstStyle/>
          <a:p>
            <a:r>
              <a:rPr lang="it-IT" dirty="0"/>
              <a:t>In PL-SQL, le eccezioni sono errori o situazioni anomale che possono verificarsi durante l’esecuzione di un programma.</a:t>
            </a:r>
          </a:p>
          <a:p>
            <a:r>
              <a:rPr lang="it-IT" dirty="0"/>
              <a:t>La gestione delle eccezioni permette di gestire questi errori in modo appropriato, senza interrompere completamente l’esecuzione del programma.</a:t>
            </a:r>
          </a:p>
          <a:p>
            <a:r>
              <a:rPr lang="it-IT" dirty="0"/>
              <a:t>Quando si verifica un’eccezione, il normale flusso di esecuzione viene interrotto e il controllo passa a un blocco di gestione delle eccezioni specifico.</a:t>
            </a:r>
          </a:p>
          <a:p>
            <a:r>
              <a:rPr lang="it-IT" dirty="0"/>
              <a:t>Ciò consente di prendere delle misure appropriate per gestire l’errore, eseguire azioni correttive e fornire feedback agli utenti.</a:t>
            </a:r>
          </a:p>
          <a:p>
            <a:r>
              <a:rPr lang="it-IT" dirty="0"/>
              <a:t>Ci sono 2 tipi di eccezioni in PL-SQL :</a:t>
            </a:r>
          </a:p>
          <a:p>
            <a:pPr lvl="1"/>
            <a:r>
              <a:rPr lang="it-IT" dirty="0"/>
              <a:t>Le eccezioni predefinite </a:t>
            </a:r>
          </a:p>
          <a:p>
            <a:pPr lvl="1"/>
            <a:r>
              <a:rPr lang="it-IT" dirty="0"/>
              <a:t>Le eccezioni definite dall’utente</a:t>
            </a:r>
          </a:p>
          <a:p>
            <a:pPr lvl="1"/>
            <a:endParaRPr lang="it-IT" dirty="0"/>
          </a:p>
        </p:txBody>
      </p:sp>
    </p:spTree>
    <p:extLst>
      <p:ext uri="{BB962C8B-B14F-4D97-AF65-F5344CB8AC3E}">
        <p14:creationId xmlns:p14="http://schemas.microsoft.com/office/powerpoint/2010/main" val="3438212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68EDE8-C049-8385-4F28-1A5F5B67A659}"/>
              </a:ext>
            </a:extLst>
          </p:cNvPr>
          <p:cNvSpPr>
            <a:spLocks noGrp="1"/>
          </p:cNvSpPr>
          <p:nvPr>
            <p:ph type="title"/>
          </p:nvPr>
        </p:nvSpPr>
        <p:spPr/>
        <p:txBody>
          <a:bodyPr/>
          <a:lstStyle/>
          <a:p>
            <a:r>
              <a:rPr lang="it-IT" dirty="0"/>
              <a:t>Eccezioni tipi</a:t>
            </a:r>
          </a:p>
        </p:txBody>
      </p:sp>
      <p:sp>
        <p:nvSpPr>
          <p:cNvPr id="3" name="Segnaposto contenuto 2">
            <a:extLst>
              <a:ext uri="{FF2B5EF4-FFF2-40B4-BE49-F238E27FC236}">
                <a16:creationId xmlns:a16="http://schemas.microsoft.com/office/drawing/2014/main" id="{E81BE7FF-129A-6974-C045-B42050A19C17}"/>
              </a:ext>
            </a:extLst>
          </p:cNvPr>
          <p:cNvSpPr>
            <a:spLocks noGrp="1"/>
          </p:cNvSpPr>
          <p:nvPr>
            <p:ph idx="1"/>
          </p:nvPr>
        </p:nvSpPr>
        <p:spPr/>
        <p:txBody>
          <a:bodyPr/>
          <a:lstStyle/>
          <a:p>
            <a:r>
              <a:rPr lang="it-IT" dirty="0"/>
              <a:t>Le eccezioni predefinite sono quelle fornite dal sistema PL-SQL e sono utilizzate per gestire i tipici errori come la divisione per zero o la mancanza di memoria disponibile.</a:t>
            </a:r>
          </a:p>
          <a:p>
            <a:r>
              <a:rPr lang="it-IT" dirty="0"/>
              <a:t>Ad esempio, l’eccezione NO_DATA_FOUND viene sollevata quando si esegue una query che non restituisce alcun risultato.</a:t>
            </a:r>
          </a:p>
          <a:p>
            <a:r>
              <a:rPr lang="it-IT" dirty="0"/>
              <a:t>Le eccezioni definite dall’utente sono personalizzate e possono essere utilizzate per gestire specifiche situazioni del programma.</a:t>
            </a:r>
          </a:p>
          <a:p>
            <a:r>
              <a:rPr lang="it-IT" dirty="0"/>
              <a:t>Ad esempio, si può definire un’eccezione per gestire un errore di connessione al database.</a:t>
            </a:r>
          </a:p>
        </p:txBody>
      </p:sp>
    </p:spTree>
    <p:extLst>
      <p:ext uri="{BB962C8B-B14F-4D97-AF65-F5344CB8AC3E}">
        <p14:creationId xmlns:p14="http://schemas.microsoft.com/office/powerpoint/2010/main" val="720304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C2E060-9809-458C-4407-EBDE88A548BE}"/>
              </a:ext>
            </a:extLst>
          </p:cNvPr>
          <p:cNvSpPr>
            <a:spLocks noGrp="1"/>
          </p:cNvSpPr>
          <p:nvPr>
            <p:ph type="title"/>
          </p:nvPr>
        </p:nvSpPr>
        <p:spPr/>
        <p:txBody>
          <a:bodyPr/>
          <a:lstStyle/>
          <a:p>
            <a:r>
              <a:rPr lang="it-IT" dirty="0"/>
              <a:t>Gestione delle eccezioni </a:t>
            </a:r>
          </a:p>
        </p:txBody>
      </p:sp>
      <p:sp>
        <p:nvSpPr>
          <p:cNvPr id="3" name="Segnaposto contenuto 2">
            <a:extLst>
              <a:ext uri="{FF2B5EF4-FFF2-40B4-BE49-F238E27FC236}">
                <a16:creationId xmlns:a16="http://schemas.microsoft.com/office/drawing/2014/main" id="{AC2D5534-A067-280B-A11A-7EB346E7BDCE}"/>
              </a:ext>
            </a:extLst>
          </p:cNvPr>
          <p:cNvSpPr>
            <a:spLocks noGrp="1"/>
          </p:cNvSpPr>
          <p:nvPr>
            <p:ph idx="1"/>
          </p:nvPr>
        </p:nvSpPr>
        <p:spPr/>
        <p:txBody>
          <a:bodyPr/>
          <a:lstStyle/>
          <a:p>
            <a:r>
              <a:rPr lang="it-IT" dirty="0"/>
              <a:t>La gestione delle eccezioni in PL/SQL si basa su 3 principali elementi:</a:t>
            </a:r>
          </a:p>
          <a:p>
            <a:pPr lvl="1"/>
            <a:r>
              <a:rPr lang="it-IT" dirty="0"/>
              <a:t>TRY: contiene il codice che può generare un’eccezione. </a:t>
            </a:r>
            <a:br>
              <a:rPr lang="it-IT" dirty="0"/>
            </a:br>
            <a:r>
              <a:rPr lang="it-IT" dirty="0"/>
              <a:t>Questo blocco viene delimitato dalle parole BEGIN e END. In questo blocco, è possibile inserire il codice che potrebbe generare un’eccezione.</a:t>
            </a:r>
          </a:p>
          <a:p>
            <a:pPr lvl="1"/>
            <a:r>
              <a:rPr lang="it-IT" dirty="0"/>
              <a:t>EXCEPTION: Il blocco EXCETION viene eseguito quando si verifica un’eccezione all’interno del blocco TRY. Questo blocco contiene il codice che gestisce l’eccezione.</a:t>
            </a:r>
          </a:p>
          <a:p>
            <a:pPr lvl="1"/>
            <a:r>
              <a:rPr lang="it-IT" dirty="0"/>
              <a:t>FINALY: blocco opzionale viene sempre eseguito alla fine, indipendentemente dal fatto che si sia verificata o meno un’eccezione.</a:t>
            </a:r>
          </a:p>
          <a:p>
            <a:r>
              <a:rPr lang="it-IT" dirty="0"/>
              <a:t>È possibile definire diverse sezioni EXCEPTION per gestire diversi tipi di eccezioni o comportamenti specifici in base all’errore.</a:t>
            </a:r>
          </a:p>
        </p:txBody>
      </p:sp>
    </p:spTree>
    <p:extLst>
      <p:ext uri="{BB962C8B-B14F-4D97-AF65-F5344CB8AC3E}">
        <p14:creationId xmlns:p14="http://schemas.microsoft.com/office/powerpoint/2010/main" val="99584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82D99C-A4F8-D6A5-12D0-E4B70522BD84}"/>
              </a:ext>
            </a:extLst>
          </p:cNvPr>
          <p:cNvSpPr>
            <a:spLocks noGrp="1"/>
          </p:cNvSpPr>
          <p:nvPr>
            <p:ph type="title"/>
          </p:nvPr>
        </p:nvSpPr>
        <p:spPr/>
        <p:txBody>
          <a:bodyPr/>
          <a:lstStyle/>
          <a:p>
            <a:r>
              <a:rPr lang="it-IT" dirty="0"/>
              <a:t>RAISE</a:t>
            </a:r>
          </a:p>
        </p:txBody>
      </p:sp>
      <p:sp>
        <p:nvSpPr>
          <p:cNvPr id="3" name="Segnaposto contenuto 2">
            <a:extLst>
              <a:ext uri="{FF2B5EF4-FFF2-40B4-BE49-F238E27FC236}">
                <a16:creationId xmlns:a16="http://schemas.microsoft.com/office/drawing/2014/main" id="{97AD4414-88BD-39B8-F791-F22C671AD86E}"/>
              </a:ext>
            </a:extLst>
          </p:cNvPr>
          <p:cNvSpPr>
            <a:spLocks noGrp="1"/>
          </p:cNvSpPr>
          <p:nvPr>
            <p:ph idx="1"/>
          </p:nvPr>
        </p:nvSpPr>
        <p:spPr/>
        <p:txBody>
          <a:bodyPr/>
          <a:lstStyle/>
          <a:p>
            <a:r>
              <a:rPr lang="it-IT" dirty="0"/>
              <a:t>È possibile anche utilizzare la clausola RAISE per sollevare un’eccezione personalizzata.</a:t>
            </a:r>
          </a:p>
          <a:p>
            <a:r>
              <a:rPr lang="it-IT" dirty="0"/>
              <a:t>Ad esempio, se si verifica un errore di connessione al </a:t>
            </a:r>
            <a:r>
              <a:rPr lang="it-IT" dirty="0" err="1"/>
              <a:t>databse</a:t>
            </a:r>
            <a:r>
              <a:rPr lang="it-IT" dirty="0"/>
              <a:t>, si </a:t>
            </a:r>
            <a:r>
              <a:rPr lang="it-IT" dirty="0" err="1"/>
              <a:t>uò</a:t>
            </a:r>
            <a:r>
              <a:rPr lang="it-IT" dirty="0"/>
              <a:t> utilizzare la clausola RAISE per sollevare un’eccezione personalizzata e fornire un messaggio di errore utile</a:t>
            </a:r>
          </a:p>
          <a:p>
            <a:r>
              <a:rPr lang="it-IT" dirty="0"/>
              <a:t>In sintesi, la gestioni delle eccezioni in PL_SQL è utile per gestire errori e situazioni anomale in modo appropriato, senza interrompere completamente l’esecuzione del programma.</a:t>
            </a:r>
          </a:p>
        </p:txBody>
      </p:sp>
    </p:spTree>
    <p:extLst>
      <p:ext uri="{BB962C8B-B14F-4D97-AF65-F5344CB8AC3E}">
        <p14:creationId xmlns:p14="http://schemas.microsoft.com/office/powerpoint/2010/main" val="3692339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6A16E5EC-4538-A2FB-7836-888AB999C4F4}"/>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ESEMPI</a:t>
            </a:r>
          </a:p>
        </p:txBody>
      </p:sp>
      <p:sp>
        <p:nvSpPr>
          <p:cNvPr id="3" name="Segnaposto contenuto 2">
            <a:extLst>
              <a:ext uri="{FF2B5EF4-FFF2-40B4-BE49-F238E27FC236}">
                <a16:creationId xmlns:a16="http://schemas.microsoft.com/office/drawing/2014/main" id="{625802FC-233D-9B16-F5E5-3947EE77BE70}"/>
              </a:ext>
            </a:extLst>
          </p:cNvPr>
          <p:cNvSpPr>
            <a:spLocks noGrp="1"/>
          </p:cNvSpPr>
          <p:nvPr>
            <p:ph idx="1"/>
          </p:nvPr>
        </p:nvSpPr>
        <p:spPr>
          <a:xfrm>
            <a:off x="985969" y="5650029"/>
            <a:ext cx="8288032" cy="849722"/>
          </a:xfrm>
        </p:spPr>
        <p:txBody>
          <a:bodyPr vert="horz" lIns="91440" tIns="45720" rIns="91440" bIns="45720" rtlCol="0" anchor="t">
            <a:normAutofit/>
          </a:bodyPr>
          <a:lstStyle/>
          <a:p>
            <a:pPr marL="0" indent="0" algn="ctr">
              <a:buNone/>
            </a:pPr>
            <a:r>
              <a:rPr lang="it-IT" noProof="0" dirty="0">
                <a:solidFill>
                  <a:schemeClr val="tx1">
                    <a:lumMod val="50000"/>
                    <a:lumOff val="50000"/>
                  </a:schemeClr>
                </a:solidFill>
              </a:rPr>
              <a:t>NOTE: IVL permette di cambiare i voleri </a:t>
            </a:r>
            <a:r>
              <a:rPr lang="it-IT" noProof="0" dirty="0" err="1">
                <a:solidFill>
                  <a:schemeClr val="tx1">
                    <a:lumMod val="50000"/>
                    <a:lumOff val="50000"/>
                  </a:schemeClr>
                </a:solidFill>
              </a:rPr>
              <a:t>null</a:t>
            </a:r>
            <a:r>
              <a:rPr lang="it-IT" noProof="0" dirty="0">
                <a:solidFill>
                  <a:schemeClr val="tx1">
                    <a:lumMod val="50000"/>
                    <a:lumOff val="50000"/>
                  </a:schemeClr>
                </a:solidFill>
              </a:rPr>
              <a:t> in 0.</a:t>
            </a:r>
          </a:p>
          <a:p>
            <a:pPr marL="0" indent="0" algn="ctr">
              <a:buNone/>
            </a:pPr>
            <a:r>
              <a:rPr lang="it-IT" noProof="0" dirty="0">
                <a:solidFill>
                  <a:schemeClr val="tx1">
                    <a:lumMod val="50000"/>
                    <a:lumOff val="50000"/>
                  </a:schemeClr>
                </a:solidFill>
              </a:rPr>
              <a:t>In questo esempio gestiamo la divisione per 0. </a:t>
            </a:r>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9D73F432-715C-4205-E1BB-3F2CD6D207D2}"/>
              </a:ext>
            </a:extLst>
          </p:cNvPr>
          <p:cNvPicPr>
            <a:picLocks noChangeAspect="1"/>
          </p:cNvPicPr>
          <p:nvPr/>
        </p:nvPicPr>
        <p:blipFill>
          <a:blip r:embed="rId2"/>
          <a:stretch>
            <a:fillRect/>
          </a:stretch>
        </p:blipFill>
        <p:spPr>
          <a:xfrm>
            <a:off x="1610821" y="358249"/>
            <a:ext cx="7343437" cy="4552931"/>
          </a:xfrm>
          <a:prstGeom prst="rect">
            <a:avLst/>
          </a:prstGeom>
        </p:spPr>
      </p:pic>
      <p:sp>
        <p:nvSpPr>
          <p:cNvPr id="6" name="Rettangolo 5">
            <a:extLst>
              <a:ext uri="{FF2B5EF4-FFF2-40B4-BE49-F238E27FC236}">
                <a16:creationId xmlns:a16="http://schemas.microsoft.com/office/drawing/2014/main" id="{4620E8D4-40F9-622F-BE1E-60BFDDE63025}"/>
              </a:ext>
            </a:extLst>
          </p:cNvPr>
          <p:cNvSpPr/>
          <p:nvPr/>
        </p:nvSpPr>
        <p:spPr>
          <a:xfrm>
            <a:off x="2099733" y="3589867"/>
            <a:ext cx="4334934" cy="5926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5561E03F-0508-420D-11D9-9DAACF085191}"/>
              </a:ext>
            </a:extLst>
          </p:cNvPr>
          <p:cNvSpPr/>
          <p:nvPr/>
        </p:nvSpPr>
        <p:spPr>
          <a:xfrm>
            <a:off x="2099733" y="1625600"/>
            <a:ext cx="3251200" cy="180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301664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E6DF87-7054-9F21-3189-C2C0245E00FE}"/>
              </a:ext>
            </a:extLst>
          </p:cNvPr>
          <p:cNvSpPr>
            <a:spLocks noGrp="1"/>
          </p:cNvSpPr>
          <p:nvPr>
            <p:ph type="title"/>
          </p:nvPr>
        </p:nvSpPr>
        <p:spPr>
          <a:xfrm>
            <a:off x="677334" y="609600"/>
            <a:ext cx="8596668" cy="660399"/>
          </a:xfrm>
        </p:spPr>
        <p:txBody>
          <a:bodyPr>
            <a:normAutofit/>
          </a:bodyPr>
          <a:lstStyle/>
          <a:p>
            <a:r>
              <a:rPr lang="it-IT" dirty="0"/>
              <a:t>I principali tipi di errore:</a:t>
            </a:r>
          </a:p>
        </p:txBody>
      </p:sp>
      <p:graphicFrame>
        <p:nvGraphicFramePr>
          <p:cNvPr id="4" name="Segnaposto contenuto 3">
            <a:extLst>
              <a:ext uri="{FF2B5EF4-FFF2-40B4-BE49-F238E27FC236}">
                <a16:creationId xmlns:a16="http://schemas.microsoft.com/office/drawing/2014/main" id="{B305D83F-83FD-365D-D944-6756AC8DC17B}"/>
              </a:ext>
            </a:extLst>
          </p:cNvPr>
          <p:cNvGraphicFramePr>
            <a:graphicFrameLocks noGrp="1"/>
          </p:cNvGraphicFramePr>
          <p:nvPr>
            <p:ph idx="1"/>
            <p:extLst>
              <p:ext uri="{D42A27DB-BD31-4B8C-83A1-F6EECF244321}">
                <p14:modId xmlns:p14="http://schemas.microsoft.com/office/powerpoint/2010/main" val="355391977"/>
              </p:ext>
            </p:extLst>
          </p:nvPr>
        </p:nvGraphicFramePr>
        <p:xfrm>
          <a:off x="437534" y="1303865"/>
          <a:ext cx="9076268" cy="4978400"/>
        </p:xfrm>
        <a:graphic>
          <a:graphicData uri="http://schemas.openxmlformats.org/drawingml/2006/table">
            <a:tbl>
              <a:tblPr firstRow="1" bandRow="1">
                <a:tableStyleId>{5C22544A-7EE6-4342-B048-85BDC9FD1C3A}</a:tableStyleId>
              </a:tblPr>
              <a:tblGrid>
                <a:gridCol w="4538134">
                  <a:extLst>
                    <a:ext uri="{9D8B030D-6E8A-4147-A177-3AD203B41FA5}">
                      <a16:colId xmlns:a16="http://schemas.microsoft.com/office/drawing/2014/main" val="3917090771"/>
                    </a:ext>
                  </a:extLst>
                </a:gridCol>
                <a:gridCol w="4538134">
                  <a:extLst>
                    <a:ext uri="{9D8B030D-6E8A-4147-A177-3AD203B41FA5}">
                      <a16:colId xmlns:a16="http://schemas.microsoft.com/office/drawing/2014/main" val="3665955202"/>
                    </a:ext>
                  </a:extLst>
                </a:gridCol>
              </a:tblGrid>
              <a:tr h="306363">
                <a:tc>
                  <a:txBody>
                    <a:bodyPr/>
                    <a:lstStyle/>
                    <a:p>
                      <a:r>
                        <a:rPr lang="it-IT" sz="1400" dirty="0"/>
                        <a:t>ERRORI</a:t>
                      </a:r>
                    </a:p>
                  </a:txBody>
                  <a:tcPr/>
                </a:tc>
                <a:tc>
                  <a:txBody>
                    <a:bodyPr/>
                    <a:lstStyle/>
                    <a:p>
                      <a:r>
                        <a:rPr lang="it-IT" sz="1400" dirty="0"/>
                        <a:t>Descrizione</a:t>
                      </a:r>
                    </a:p>
                  </a:txBody>
                  <a:tcPr/>
                </a:tc>
                <a:extLst>
                  <a:ext uri="{0D108BD9-81ED-4DB2-BD59-A6C34878D82A}">
                    <a16:rowId xmlns:a16="http://schemas.microsoft.com/office/drawing/2014/main" val="1379402925"/>
                  </a:ext>
                </a:extLst>
              </a:tr>
              <a:tr h="306363">
                <a:tc>
                  <a:txBody>
                    <a:bodyPr/>
                    <a:lstStyle/>
                    <a:p>
                      <a:r>
                        <a:rPr lang="it-IT" sz="1400" dirty="0"/>
                        <a:t>NO_DATA_FOUND</a:t>
                      </a:r>
                    </a:p>
                  </a:txBody>
                  <a:tcPr/>
                </a:tc>
                <a:tc>
                  <a:txBody>
                    <a:bodyPr/>
                    <a:lstStyle/>
                    <a:p>
                      <a:r>
                        <a:rPr lang="it-IT" sz="1400" dirty="0"/>
                        <a:t>Nessun dato restituito</a:t>
                      </a:r>
                    </a:p>
                  </a:txBody>
                  <a:tcPr/>
                </a:tc>
                <a:extLst>
                  <a:ext uri="{0D108BD9-81ED-4DB2-BD59-A6C34878D82A}">
                    <a16:rowId xmlns:a16="http://schemas.microsoft.com/office/drawing/2014/main" val="4008478596"/>
                  </a:ext>
                </a:extLst>
              </a:tr>
              <a:tr h="306363">
                <a:tc>
                  <a:txBody>
                    <a:bodyPr/>
                    <a:lstStyle/>
                    <a:p>
                      <a:r>
                        <a:rPr lang="it-IT" sz="1400" dirty="0"/>
                        <a:t>TOO_MANY_ROWS</a:t>
                      </a:r>
                    </a:p>
                  </a:txBody>
                  <a:tcPr/>
                </a:tc>
                <a:tc>
                  <a:txBody>
                    <a:bodyPr/>
                    <a:lstStyle/>
                    <a:p>
                      <a:r>
                        <a:rPr lang="it-IT" sz="1400" dirty="0"/>
                        <a:t>Record restituiti &gt;1</a:t>
                      </a:r>
                    </a:p>
                  </a:txBody>
                  <a:tcPr/>
                </a:tc>
                <a:extLst>
                  <a:ext uri="{0D108BD9-81ED-4DB2-BD59-A6C34878D82A}">
                    <a16:rowId xmlns:a16="http://schemas.microsoft.com/office/drawing/2014/main" val="3196806274"/>
                  </a:ext>
                </a:extLst>
              </a:tr>
              <a:tr h="306363">
                <a:tc>
                  <a:txBody>
                    <a:bodyPr/>
                    <a:lstStyle/>
                    <a:p>
                      <a:r>
                        <a:rPr lang="it-IT" sz="1400" dirty="0"/>
                        <a:t>ZERO_DIVIDE</a:t>
                      </a:r>
                    </a:p>
                  </a:txBody>
                  <a:tcPr/>
                </a:tc>
                <a:tc>
                  <a:txBody>
                    <a:bodyPr/>
                    <a:lstStyle/>
                    <a:p>
                      <a:r>
                        <a:rPr lang="it-IT" sz="1400" dirty="0"/>
                        <a:t>Divisione per 0</a:t>
                      </a:r>
                    </a:p>
                  </a:txBody>
                  <a:tcPr/>
                </a:tc>
                <a:extLst>
                  <a:ext uri="{0D108BD9-81ED-4DB2-BD59-A6C34878D82A}">
                    <a16:rowId xmlns:a16="http://schemas.microsoft.com/office/drawing/2014/main" val="3339272640"/>
                  </a:ext>
                </a:extLst>
              </a:tr>
              <a:tr h="306363">
                <a:tc>
                  <a:txBody>
                    <a:bodyPr/>
                    <a:lstStyle/>
                    <a:p>
                      <a:r>
                        <a:rPr lang="it-IT" sz="1400" dirty="0"/>
                        <a:t>LOGIN_DENIED</a:t>
                      </a:r>
                    </a:p>
                  </a:txBody>
                  <a:tcPr/>
                </a:tc>
                <a:tc>
                  <a:txBody>
                    <a:bodyPr/>
                    <a:lstStyle/>
                    <a:p>
                      <a:r>
                        <a:rPr lang="it-IT" sz="1400" dirty="0"/>
                        <a:t>Accesso non consentito</a:t>
                      </a:r>
                    </a:p>
                  </a:txBody>
                  <a:tcPr/>
                </a:tc>
                <a:extLst>
                  <a:ext uri="{0D108BD9-81ED-4DB2-BD59-A6C34878D82A}">
                    <a16:rowId xmlns:a16="http://schemas.microsoft.com/office/drawing/2014/main" val="1654339681"/>
                  </a:ext>
                </a:extLst>
              </a:tr>
              <a:tr h="306363">
                <a:tc>
                  <a:txBody>
                    <a:bodyPr/>
                    <a:lstStyle/>
                    <a:p>
                      <a:r>
                        <a:rPr lang="it-IT" sz="1400" dirty="0"/>
                        <a:t>PROGRAM_ERROR</a:t>
                      </a:r>
                    </a:p>
                  </a:txBody>
                  <a:tcPr/>
                </a:tc>
                <a:tc>
                  <a:txBody>
                    <a:bodyPr/>
                    <a:lstStyle/>
                    <a:p>
                      <a:r>
                        <a:rPr lang="it-IT" sz="1400" dirty="0"/>
                        <a:t>Errore interno del programma</a:t>
                      </a:r>
                    </a:p>
                  </a:txBody>
                  <a:tcPr/>
                </a:tc>
                <a:extLst>
                  <a:ext uri="{0D108BD9-81ED-4DB2-BD59-A6C34878D82A}">
                    <a16:rowId xmlns:a16="http://schemas.microsoft.com/office/drawing/2014/main" val="2107115189"/>
                  </a:ext>
                </a:extLst>
              </a:tr>
              <a:tr h="306363">
                <a:tc>
                  <a:txBody>
                    <a:bodyPr/>
                    <a:lstStyle/>
                    <a:p>
                      <a:r>
                        <a:rPr lang="it-IT" sz="1400" dirty="0"/>
                        <a:t>VALUE_ERROR</a:t>
                      </a:r>
                    </a:p>
                  </a:txBody>
                  <a:tcPr/>
                </a:tc>
                <a:tc>
                  <a:txBody>
                    <a:bodyPr/>
                    <a:lstStyle/>
                    <a:p>
                      <a:r>
                        <a:rPr lang="it-IT" sz="1400" dirty="0"/>
                        <a:t>Errore di un valore della variabile </a:t>
                      </a:r>
                    </a:p>
                  </a:txBody>
                  <a:tcPr/>
                </a:tc>
                <a:extLst>
                  <a:ext uri="{0D108BD9-81ED-4DB2-BD59-A6C34878D82A}">
                    <a16:rowId xmlns:a16="http://schemas.microsoft.com/office/drawing/2014/main" val="3900962240"/>
                  </a:ext>
                </a:extLst>
              </a:tr>
              <a:tr h="765908">
                <a:tc>
                  <a:txBody>
                    <a:bodyPr/>
                    <a:lstStyle/>
                    <a:p>
                      <a:r>
                        <a:rPr lang="it-IT" sz="1400" dirty="0"/>
                        <a:t>INVALID_NUMBER</a:t>
                      </a:r>
                    </a:p>
                  </a:txBody>
                  <a:tcPr/>
                </a:tc>
                <a:tc>
                  <a:txBody>
                    <a:bodyPr/>
                    <a:lstStyle/>
                    <a:p>
                      <a:r>
                        <a:rPr lang="it-IT" sz="1400" dirty="0"/>
                        <a:t>Viene generato quando la conversione di una stringa di caratteri in un numero fallisce.</a:t>
                      </a:r>
                    </a:p>
                  </a:txBody>
                  <a:tcPr/>
                </a:tc>
                <a:extLst>
                  <a:ext uri="{0D108BD9-81ED-4DB2-BD59-A6C34878D82A}">
                    <a16:rowId xmlns:a16="http://schemas.microsoft.com/office/drawing/2014/main" val="921629297"/>
                  </a:ext>
                </a:extLst>
              </a:tr>
              <a:tr h="765908">
                <a:tc>
                  <a:txBody>
                    <a:bodyPr/>
                    <a:lstStyle/>
                    <a:p>
                      <a:r>
                        <a:rPr lang="it-IT" sz="1400" dirty="0"/>
                        <a:t>ROWTYPE_MISMATCH</a:t>
                      </a:r>
                    </a:p>
                  </a:txBody>
                  <a:tcPr/>
                </a:tc>
                <a:tc>
                  <a:txBody>
                    <a:bodyPr/>
                    <a:lstStyle/>
                    <a:p>
                      <a:r>
                        <a:rPr lang="it-IT" sz="1400" dirty="0"/>
                        <a:t>Viene sollevato quando un cursore recupera il valore in una variabile con un tipo di dati incompatibile</a:t>
                      </a:r>
                    </a:p>
                  </a:txBody>
                  <a:tcPr/>
                </a:tc>
                <a:extLst>
                  <a:ext uri="{0D108BD9-81ED-4DB2-BD59-A6C34878D82A}">
                    <a16:rowId xmlns:a16="http://schemas.microsoft.com/office/drawing/2014/main" val="1353525444"/>
                  </a:ext>
                </a:extLst>
              </a:tr>
              <a:tr h="995680">
                <a:tc>
                  <a:txBody>
                    <a:bodyPr/>
                    <a:lstStyle/>
                    <a:p>
                      <a:r>
                        <a:rPr lang="it-IT" sz="1400" dirty="0"/>
                        <a:t>INVALID_CURSOR </a:t>
                      </a:r>
                    </a:p>
                  </a:txBody>
                  <a:tcPr/>
                </a:tc>
                <a:tc>
                  <a:txBody>
                    <a:bodyPr/>
                    <a:lstStyle/>
                    <a:p>
                      <a:r>
                        <a:rPr lang="it-IT" sz="1400" dirty="0"/>
                        <a:t>Viene generato quando si tenta di eseguire un’operazione del cursore non consentita, come la chiusura di un cursore non aperto</a:t>
                      </a:r>
                    </a:p>
                  </a:txBody>
                  <a:tcPr/>
                </a:tc>
                <a:extLst>
                  <a:ext uri="{0D108BD9-81ED-4DB2-BD59-A6C34878D82A}">
                    <a16:rowId xmlns:a16="http://schemas.microsoft.com/office/drawing/2014/main" val="3995461578"/>
                  </a:ext>
                </a:extLst>
              </a:tr>
              <a:tr h="306363">
                <a:tc>
                  <a:txBody>
                    <a:bodyPr/>
                    <a:lstStyle/>
                    <a:p>
                      <a:r>
                        <a:rPr lang="it-IT" sz="1400" dirty="0"/>
                        <a:t>OTHER </a:t>
                      </a:r>
                    </a:p>
                  </a:txBody>
                  <a:tcPr/>
                </a:tc>
                <a:tc>
                  <a:txBody>
                    <a:bodyPr/>
                    <a:lstStyle/>
                    <a:p>
                      <a:r>
                        <a:rPr lang="it-IT" sz="1400" dirty="0"/>
                        <a:t>Errore Generico</a:t>
                      </a:r>
                    </a:p>
                  </a:txBody>
                  <a:tcPr/>
                </a:tc>
                <a:extLst>
                  <a:ext uri="{0D108BD9-81ED-4DB2-BD59-A6C34878D82A}">
                    <a16:rowId xmlns:a16="http://schemas.microsoft.com/office/drawing/2014/main" val="243221412"/>
                  </a:ext>
                </a:extLst>
              </a:tr>
            </a:tbl>
          </a:graphicData>
        </a:graphic>
      </p:graphicFrame>
    </p:spTree>
    <p:extLst>
      <p:ext uri="{BB962C8B-B14F-4D97-AF65-F5344CB8AC3E}">
        <p14:creationId xmlns:p14="http://schemas.microsoft.com/office/powerpoint/2010/main" val="2857721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134365-43A9-0A27-CEAA-C6C4635FA357}"/>
              </a:ext>
            </a:extLst>
          </p:cNvPr>
          <p:cNvSpPr>
            <a:spLocks noGrp="1"/>
          </p:cNvSpPr>
          <p:nvPr>
            <p:ph type="title"/>
          </p:nvPr>
        </p:nvSpPr>
        <p:spPr/>
        <p:txBody>
          <a:bodyPr/>
          <a:lstStyle/>
          <a:p>
            <a:r>
              <a:rPr lang="it-IT" dirty="0"/>
              <a:t>Gestione degli errori		</a:t>
            </a:r>
          </a:p>
        </p:txBody>
      </p:sp>
      <p:sp>
        <p:nvSpPr>
          <p:cNvPr id="3" name="Segnaposto contenuto 2">
            <a:extLst>
              <a:ext uri="{FF2B5EF4-FFF2-40B4-BE49-F238E27FC236}">
                <a16:creationId xmlns:a16="http://schemas.microsoft.com/office/drawing/2014/main" id="{B5178C63-DC7A-B2B4-9945-0BCDF737A6FD}"/>
              </a:ext>
            </a:extLst>
          </p:cNvPr>
          <p:cNvSpPr>
            <a:spLocks noGrp="1"/>
          </p:cNvSpPr>
          <p:nvPr>
            <p:ph idx="1"/>
          </p:nvPr>
        </p:nvSpPr>
        <p:spPr/>
        <p:txBody>
          <a:bodyPr>
            <a:normAutofit lnSpcReduction="10000"/>
          </a:bodyPr>
          <a:lstStyle/>
          <a:p>
            <a:r>
              <a:rPr lang="it-IT" dirty="0"/>
              <a:t>Lo sviluppatore ha la possibilità di utilizzare le funzioni SQLRRM e SQLCODE.</a:t>
            </a:r>
          </a:p>
          <a:p>
            <a:r>
              <a:rPr lang="it-IT" dirty="0"/>
              <a:t>SQLRRM è una funzionalità in PL-SQL che restituisce il messaggi di errore completo associato all’errore corrente.</a:t>
            </a:r>
          </a:p>
          <a:p>
            <a:r>
              <a:rPr lang="it-IT" dirty="0"/>
              <a:t>Questo messaggio di errore contiene informazioni dettagliate sull’errore che ha causato il fallimento dell’esecuzione del programma PL-SQL.</a:t>
            </a:r>
          </a:p>
          <a:p>
            <a:r>
              <a:rPr lang="it-IT" dirty="0"/>
              <a:t>Il valore restituito dalla fruizione SQLRRM consiste in una stringa di caratteri, che viene tipicamente utilizzata per migliorare la diagnosi degli errori e la risoluzione dei problemi all’interno del codice PL-SQL.</a:t>
            </a:r>
          </a:p>
          <a:p>
            <a:r>
              <a:rPr lang="it-IT" dirty="0"/>
              <a:t>In PL-SQL, il SQLCODE è una funzione predefinita che fornisce il codice di stato dell’ultima operazione SQL eseguita. Il suo valore indica se l’operazione SQL è stata eseguita correttamente, se ha generato un eccezione o se sono state riscontrate altre condizioni.</a:t>
            </a:r>
          </a:p>
        </p:txBody>
      </p:sp>
    </p:spTree>
    <p:extLst>
      <p:ext uri="{BB962C8B-B14F-4D97-AF65-F5344CB8AC3E}">
        <p14:creationId xmlns:p14="http://schemas.microsoft.com/office/powerpoint/2010/main" val="3730858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AA6679-A644-DF1C-A653-255EF4CE530B}"/>
              </a:ext>
            </a:extLst>
          </p:cNvPr>
          <p:cNvSpPr>
            <a:spLocks noGrp="1"/>
          </p:cNvSpPr>
          <p:nvPr>
            <p:ph type="title"/>
          </p:nvPr>
        </p:nvSpPr>
        <p:spPr/>
        <p:txBody>
          <a:bodyPr/>
          <a:lstStyle/>
          <a:p>
            <a:r>
              <a:rPr lang="it-IT" dirty="0"/>
              <a:t>Gestione degli errori</a:t>
            </a:r>
          </a:p>
        </p:txBody>
      </p:sp>
      <p:sp>
        <p:nvSpPr>
          <p:cNvPr id="3" name="Segnaposto contenuto 2">
            <a:extLst>
              <a:ext uri="{FF2B5EF4-FFF2-40B4-BE49-F238E27FC236}">
                <a16:creationId xmlns:a16="http://schemas.microsoft.com/office/drawing/2014/main" id="{595E9C4A-7251-7FB9-694E-2BBAD92D67DC}"/>
              </a:ext>
            </a:extLst>
          </p:cNvPr>
          <p:cNvSpPr>
            <a:spLocks noGrp="1"/>
          </p:cNvSpPr>
          <p:nvPr>
            <p:ph idx="1"/>
          </p:nvPr>
        </p:nvSpPr>
        <p:spPr/>
        <p:txBody>
          <a:bodyPr/>
          <a:lstStyle/>
          <a:p>
            <a:r>
              <a:rPr lang="it-IT" dirty="0"/>
              <a:t>Il valore di SQLCODE può essere utilizzato per rendere decisioni o eseguite azioni specifiche in base al risultato dell’operazioni SQL.</a:t>
            </a:r>
          </a:p>
          <a:p>
            <a:endParaRPr lang="it-IT" dirty="0"/>
          </a:p>
        </p:txBody>
      </p:sp>
    </p:spTree>
    <p:extLst>
      <p:ext uri="{BB962C8B-B14F-4D97-AF65-F5344CB8AC3E}">
        <p14:creationId xmlns:p14="http://schemas.microsoft.com/office/powerpoint/2010/main" val="3412125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191550-1C3C-49A8-0D3B-327A697F4E2A}"/>
              </a:ext>
            </a:extLst>
          </p:cNvPr>
          <p:cNvSpPr>
            <a:spLocks noGrp="1"/>
          </p:cNvSpPr>
          <p:nvPr>
            <p:ph type="title"/>
          </p:nvPr>
        </p:nvSpPr>
        <p:spPr/>
        <p:txBody>
          <a:bodyPr/>
          <a:lstStyle/>
          <a:p>
            <a:r>
              <a:rPr lang="it-IT" dirty="0"/>
              <a:t>Esempi</a:t>
            </a:r>
          </a:p>
        </p:txBody>
      </p:sp>
      <p:pic>
        <p:nvPicPr>
          <p:cNvPr id="5" name="Segnaposto contenuto 4" descr="Immagine che contiene testo, schermata, software, schermo&#10;&#10;Il contenuto generato dall'IA potrebbe non essere corretto.">
            <a:extLst>
              <a:ext uri="{FF2B5EF4-FFF2-40B4-BE49-F238E27FC236}">
                <a16:creationId xmlns:a16="http://schemas.microsoft.com/office/drawing/2014/main" id="{76407AD5-04B7-D3B5-0FB5-8BD81BEEB509}"/>
              </a:ext>
            </a:extLst>
          </p:cNvPr>
          <p:cNvPicPr>
            <a:picLocks noGrp="1" noChangeAspect="1"/>
          </p:cNvPicPr>
          <p:nvPr>
            <p:ph idx="1"/>
          </p:nvPr>
        </p:nvPicPr>
        <p:blipFill>
          <a:blip r:embed="rId3"/>
          <a:stretch>
            <a:fillRect/>
          </a:stretch>
        </p:blipFill>
        <p:spPr>
          <a:xfrm>
            <a:off x="677334" y="1488281"/>
            <a:ext cx="7569200" cy="4858671"/>
          </a:xfrm>
        </p:spPr>
      </p:pic>
    </p:spTree>
    <p:extLst>
      <p:ext uri="{BB962C8B-B14F-4D97-AF65-F5344CB8AC3E}">
        <p14:creationId xmlns:p14="http://schemas.microsoft.com/office/powerpoint/2010/main" val="590824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061F2E-B7CE-52ED-E935-F2A3F931E5FF}"/>
              </a:ext>
            </a:extLst>
          </p:cNvPr>
          <p:cNvSpPr>
            <a:spLocks noGrp="1"/>
          </p:cNvSpPr>
          <p:nvPr>
            <p:ph type="title"/>
          </p:nvPr>
        </p:nvSpPr>
        <p:spPr/>
        <p:txBody>
          <a:bodyPr/>
          <a:lstStyle/>
          <a:p>
            <a:r>
              <a:rPr lang="it-IT" dirty="0"/>
              <a:t>Come fare ?</a:t>
            </a:r>
          </a:p>
        </p:txBody>
      </p:sp>
      <p:sp>
        <p:nvSpPr>
          <p:cNvPr id="3" name="Segnaposto contenuto 2">
            <a:extLst>
              <a:ext uri="{FF2B5EF4-FFF2-40B4-BE49-F238E27FC236}">
                <a16:creationId xmlns:a16="http://schemas.microsoft.com/office/drawing/2014/main" id="{43AE236F-42E5-460E-FCBF-4F416DCD65D0}"/>
              </a:ext>
            </a:extLst>
          </p:cNvPr>
          <p:cNvSpPr>
            <a:spLocks noGrp="1"/>
          </p:cNvSpPr>
          <p:nvPr>
            <p:ph idx="1"/>
          </p:nvPr>
        </p:nvSpPr>
        <p:spPr/>
        <p:txBody>
          <a:bodyPr/>
          <a:lstStyle/>
          <a:p>
            <a:r>
              <a:rPr lang="it-IT" dirty="0"/>
              <a:t>Installare Docker se non è già presente. </a:t>
            </a:r>
            <a:r>
              <a:rPr lang="it-IT" dirty="0">
                <a:hlinkClick r:id="rId2"/>
              </a:rPr>
              <a:t>https://docs.docker.com/desktop/setup/install/windows-install</a:t>
            </a:r>
            <a:endParaRPr lang="it-IT" dirty="0"/>
          </a:p>
          <a:p>
            <a:r>
              <a:rPr lang="it-IT" dirty="0"/>
              <a:t>Da terminale </a:t>
            </a:r>
            <a:r>
              <a:rPr lang="it-IT" dirty="0" err="1"/>
              <a:t>PowerShell</a:t>
            </a:r>
            <a:r>
              <a:rPr lang="it-IT" dirty="0"/>
              <a:t> o Terminale </a:t>
            </a:r>
            <a:r>
              <a:rPr lang="it-IT" dirty="0" err="1"/>
              <a:t>linux</a:t>
            </a:r>
            <a:r>
              <a:rPr lang="it-IT" dirty="0"/>
              <a:t> eseguire il comando:</a:t>
            </a:r>
          </a:p>
          <a:p>
            <a:pPr lvl="1"/>
            <a:r>
              <a:rPr lang="it-IT" dirty="0"/>
              <a:t> </a:t>
            </a:r>
            <a:r>
              <a:rPr lang="it-IT" b="0" i="0" u="none" strike="noStrike" dirty="0" err="1">
                <a:solidFill>
                  <a:srgbClr val="242424"/>
                </a:solidFill>
                <a:effectLst/>
                <a:latin typeface="source-code-pro"/>
              </a:rPr>
              <a:t>docker</a:t>
            </a:r>
            <a:r>
              <a:rPr lang="it-IT" b="0" i="0" u="none" strike="noStrike" dirty="0">
                <a:solidFill>
                  <a:srgbClr val="242424"/>
                </a:solidFill>
                <a:effectLst/>
                <a:latin typeface="source-code-pro"/>
              </a:rPr>
              <a:t> pull container-</a:t>
            </a:r>
            <a:r>
              <a:rPr lang="it-IT" b="0" i="0" u="none" strike="noStrike" dirty="0" err="1">
                <a:solidFill>
                  <a:srgbClr val="242424"/>
                </a:solidFill>
                <a:effectLst/>
                <a:latin typeface="source-code-pro"/>
              </a:rPr>
              <a:t>registry.oracle.com</a:t>
            </a:r>
            <a:r>
              <a:rPr lang="it-IT" b="0" i="0" u="none" strike="noStrike" dirty="0">
                <a:solidFill>
                  <a:srgbClr val="242424"/>
                </a:solidFill>
                <a:effectLst/>
                <a:latin typeface="source-code-pro"/>
              </a:rPr>
              <a:t>/database/</a:t>
            </a:r>
            <a:r>
              <a:rPr lang="it-IT" b="0" i="0" u="none" strike="noStrike" dirty="0" err="1">
                <a:solidFill>
                  <a:srgbClr val="242424"/>
                </a:solidFill>
                <a:effectLst/>
                <a:latin typeface="source-code-pro"/>
              </a:rPr>
              <a:t>express:latest</a:t>
            </a:r>
            <a:endParaRPr lang="it-IT" b="0" i="0" u="none" strike="noStrike" dirty="0">
              <a:solidFill>
                <a:srgbClr val="242424"/>
              </a:solidFill>
              <a:effectLst/>
              <a:latin typeface="source-code-pro"/>
            </a:endParaRPr>
          </a:p>
          <a:p>
            <a:pPr marL="457200" lvl="1" indent="0">
              <a:buNone/>
            </a:pPr>
            <a:r>
              <a:rPr lang="it-IT" dirty="0">
                <a:solidFill>
                  <a:srgbClr val="242424"/>
                </a:solidFill>
                <a:latin typeface="source-code-pro"/>
              </a:rPr>
              <a:t>Tale comando ci permetterà di scaricare l’ultima versione del DB </a:t>
            </a:r>
            <a:r>
              <a:rPr lang="it-IT" dirty="0" err="1">
                <a:solidFill>
                  <a:srgbClr val="242424"/>
                </a:solidFill>
                <a:latin typeface="source-code-pro"/>
              </a:rPr>
              <a:t>oracle</a:t>
            </a:r>
            <a:r>
              <a:rPr lang="it-IT" dirty="0">
                <a:solidFill>
                  <a:srgbClr val="242424"/>
                </a:solidFill>
                <a:latin typeface="source-code-pro"/>
              </a:rPr>
              <a:t>. In caso di una versione specifica basterà sostituire </a:t>
            </a:r>
            <a:r>
              <a:rPr lang="it-IT" dirty="0" err="1">
                <a:solidFill>
                  <a:srgbClr val="242424"/>
                </a:solidFill>
                <a:latin typeface="source-code-pro"/>
              </a:rPr>
              <a:t>latest</a:t>
            </a:r>
            <a:r>
              <a:rPr lang="it-IT" dirty="0">
                <a:solidFill>
                  <a:srgbClr val="242424"/>
                </a:solidFill>
                <a:latin typeface="source-code-pro"/>
              </a:rPr>
              <a:t> con la versione richiesta.</a:t>
            </a:r>
          </a:p>
        </p:txBody>
      </p:sp>
    </p:spTree>
    <p:extLst>
      <p:ext uri="{BB962C8B-B14F-4D97-AF65-F5344CB8AC3E}">
        <p14:creationId xmlns:p14="http://schemas.microsoft.com/office/powerpoint/2010/main" val="2643436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87E166-6BBA-7A0B-B159-BDC0199E7CCC}"/>
              </a:ext>
            </a:extLst>
          </p:cNvPr>
          <p:cNvSpPr>
            <a:spLocks noGrp="1"/>
          </p:cNvSpPr>
          <p:nvPr>
            <p:ph type="title"/>
          </p:nvPr>
        </p:nvSpPr>
        <p:spPr/>
        <p:txBody>
          <a:bodyPr/>
          <a:lstStyle/>
          <a:p>
            <a:r>
              <a:rPr lang="it-IT" dirty="0"/>
              <a:t>Esempi</a:t>
            </a:r>
          </a:p>
        </p:txBody>
      </p:sp>
      <p:pic>
        <p:nvPicPr>
          <p:cNvPr id="5" name="Segnaposto contenuto 4" descr="Immagine che contiene testo, schermata, software, Software multimediale&#10;&#10;Il contenuto generato dall'IA potrebbe non essere corretto.">
            <a:extLst>
              <a:ext uri="{FF2B5EF4-FFF2-40B4-BE49-F238E27FC236}">
                <a16:creationId xmlns:a16="http://schemas.microsoft.com/office/drawing/2014/main" id="{0A3CD7C4-BB4A-ABE7-E111-3E854C026888}"/>
              </a:ext>
            </a:extLst>
          </p:cNvPr>
          <p:cNvPicPr>
            <a:picLocks noGrp="1" noChangeAspect="1"/>
          </p:cNvPicPr>
          <p:nvPr>
            <p:ph idx="1"/>
          </p:nvPr>
        </p:nvPicPr>
        <p:blipFill>
          <a:blip r:embed="rId3"/>
          <a:stretch>
            <a:fillRect/>
          </a:stretch>
        </p:blipFill>
        <p:spPr>
          <a:xfrm>
            <a:off x="1146421" y="1930400"/>
            <a:ext cx="7658494" cy="4927600"/>
          </a:xfrm>
        </p:spPr>
      </p:pic>
    </p:spTree>
    <p:extLst>
      <p:ext uri="{BB962C8B-B14F-4D97-AF65-F5344CB8AC3E}">
        <p14:creationId xmlns:p14="http://schemas.microsoft.com/office/powerpoint/2010/main" val="2758392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F121C9-3A55-C344-8B96-AF111AA27FD4}"/>
              </a:ext>
            </a:extLst>
          </p:cNvPr>
          <p:cNvSpPr>
            <a:spLocks noGrp="1"/>
          </p:cNvSpPr>
          <p:nvPr>
            <p:ph type="title"/>
          </p:nvPr>
        </p:nvSpPr>
        <p:spPr/>
        <p:txBody>
          <a:bodyPr/>
          <a:lstStyle/>
          <a:p>
            <a:r>
              <a:rPr lang="it-IT" dirty="0"/>
              <a:t> RAISE_APPLICATION_ERROR</a:t>
            </a:r>
          </a:p>
        </p:txBody>
      </p:sp>
      <p:sp>
        <p:nvSpPr>
          <p:cNvPr id="3" name="Segnaposto contenuto 2">
            <a:extLst>
              <a:ext uri="{FF2B5EF4-FFF2-40B4-BE49-F238E27FC236}">
                <a16:creationId xmlns:a16="http://schemas.microsoft.com/office/drawing/2014/main" id="{74544BC6-D0BA-1A41-9DF2-211D0898547F}"/>
              </a:ext>
            </a:extLst>
          </p:cNvPr>
          <p:cNvSpPr>
            <a:spLocks noGrp="1"/>
          </p:cNvSpPr>
          <p:nvPr>
            <p:ph idx="1"/>
          </p:nvPr>
        </p:nvSpPr>
        <p:spPr/>
        <p:txBody>
          <a:bodyPr/>
          <a:lstStyle/>
          <a:p>
            <a:r>
              <a:rPr lang="it-IT" dirty="0"/>
              <a:t>Il RAISE_APPLICATION_ERROR è una procedura in PL-SQL che che consente agli sviluppatori di sollevare un’eccezione </a:t>
            </a:r>
            <a:r>
              <a:rPr lang="it-IT" dirty="0" err="1"/>
              <a:t>ersonalizzata</a:t>
            </a:r>
            <a:r>
              <a:rPr lang="it-IT" dirty="0"/>
              <a:t> in modo da segnalare un errore all’applicazione PL-SQL.</a:t>
            </a:r>
          </a:p>
          <a:p>
            <a:r>
              <a:rPr lang="it-IT" dirty="0"/>
              <a:t>È possibile utilizzare questo strumento per segnalare un errore specifico, impostando un codice di errore e un messaggio di errore personalizzato.</a:t>
            </a:r>
          </a:p>
          <a:p>
            <a:r>
              <a:rPr lang="it-IT" dirty="0"/>
              <a:t>La sintassi della procedura RAISE_APLICATION_ERROR è la seguente:</a:t>
            </a:r>
          </a:p>
          <a:p>
            <a:pPr marL="457200" lvl="1" indent="0">
              <a:buNone/>
            </a:pPr>
            <a:r>
              <a:rPr lang="it-IT" dirty="0">
                <a:solidFill>
                  <a:schemeClr val="accent5"/>
                </a:solidFill>
              </a:rPr>
              <a:t>RAISE_APPLICATION_ERROR(</a:t>
            </a:r>
            <a:r>
              <a:rPr lang="it-IT" dirty="0" err="1">
                <a:solidFill>
                  <a:schemeClr val="accent5"/>
                </a:solidFill>
              </a:rPr>
              <a:t>error_code</a:t>
            </a:r>
            <a:r>
              <a:rPr lang="it-IT" dirty="0">
                <a:solidFill>
                  <a:schemeClr val="accent5"/>
                </a:solidFill>
              </a:rPr>
              <a:t> NUMBER, </a:t>
            </a:r>
            <a:r>
              <a:rPr lang="it-IT" dirty="0" err="1">
                <a:solidFill>
                  <a:schemeClr val="accent5"/>
                </a:solidFill>
              </a:rPr>
              <a:t>message</a:t>
            </a:r>
            <a:r>
              <a:rPr lang="it-IT" dirty="0">
                <a:solidFill>
                  <a:schemeClr val="accent5"/>
                </a:solidFill>
              </a:rPr>
              <a:t> VARCHAR2);</a:t>
            </a:r>
          </a:p>
          <a:p>
            <a:pPr marL="457200" lvl="1" indent="0">
              <a:buNone/>
            </a:pPr>
            <a:endParaRPr lang="it-IT" dirty="0">
              <a:solidFill>
                <a:schemeClr val="accent5"/>
              </a:solidFill>
            </a:endParaRPr>
          </a:p>
        </p:txBody>
      </p:sp>
    </p:spTree>
    <p:extLst>
      <p:ext uri="{BB962C8B-B14F-4D97-AF65-F5344CB8AC3E}">
        <p14:creationId xmlns:p14="http://schemas.microsoft.com/office/powerpoint/2010/main" val="1606329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BB744D-6CE0-9C97-A069-6D4987068C06}"/>
              </a:ext>
            </a:extLst>
          </p:cNvPr>
          <p:cNvSpPr>
            <a:spLocks noGrp="1"/>
          </p:cNvSpPr>
          <p:nvPr>
            <p:ph type="title"/>
          </p:nvPr>
        </p:nvSpPr>
        <p:spPr/>
        <p:txBody>
          <a:bodyPr/>
          <a:lstStyle/>
          <a:p>
            <a:r>
              <a:rPr lang="it-IT" dirty="0"/>
              <a:t>RAISE_APPLICATION_ERROR</a:t>
            </a:r>
          </a:p>
        </p:txBody>
      </p:sp>
      <p:sp>
        <p:nvSpPr>
          <p:cNvPr id="3" name="Segnaposto contenuto 2">
            <a:extLst>
              <a:ext uri="{FF2B5EF4-FFF2-40B4-BE49-F238E27FC236}">
                <a16:creationId xmlns:a16="http://schemas.microsoft.com/office/drawing/2014/main" id="{34356D9C-CC78-E7DD-07C2-88319C77A416}"/>
              </a:ext>
            </a:extLst>
          </p:cNvPr>
          <p:cNvSpPr>
            <a:spLocks noGrp="1"/>
          </p:cNvSpPr>
          <p:nvPr>
            <p:ph idx="1"/>
          </p:nvPr>
        </p:nvSpPr>
        <p:spPr/>
        <p:txBody>
          <a:bodyPr/>
          <a:lstStyle/>
          <a:p>
            <a:r>
              <a:rPr lang="it-IT" dirty="0"/>
              <a:t>LA PROCEDURA RAISE_APPLICATION_ERROR può essere utilizzata in diversi contesti, ad esempio per gestire errori di validazione personalizzati o per controllare l’integrità dei dati durante l’esecuzione di una transazione.</a:t>
            </a:r>
          </a:p>
          <a:p>
            <a:r>
              <a:rPr lang="it-IT" dirty="0"/>
              <a:t>È importante notare che l’errore viene sollevato solo se la procedura viene chiamata da un blocco PL-SQL.</a:t>
            </a:r>
          </a:p>
          <a:p>
            <a:r>
              <a:rPr lang="it-IT" dirty="0"/>
              <a:t>L’utilizzo di RAISE_APPLICATION_ERROR consente agli sviluppatori di fornire un feedback personalizzato all’utente finale che aiuta a identificare il problema sottostante in modo più facile e preciso.</a:t>
            </a:r>
          </a:p>
          <a:p>
            <a:r>
              <a:rPr lang="it-IT" dirty="0"/>
              <a:t>Inoltre, la personalizzazione del codice di errore consente agli sviluppatori di implementare strategie di gestione degli errori più efficaci e efficienti.</a:t>
            </a:r>
          </a:p>
        </p:txBody>
      </p:sp>
    </p:spTree>
    <p:extLst>
      <p:ext uri="{BB962C8B-B14F-4D97-AF65-F5344CB8AC3E}">
        <p14:creationId xmlns:p14="http://schemas.microsoft.com/office/powerpoint/2010/main" val="3797697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3D286-3F9E-DC79-DEA7-3CC177FF867E}"/>
              </a:ext>
            </a:extLst>
          </p:cNvPr>
          <p:cNvSpPr>
            <a:spLocks noGrp="1"/>
          </p:cNvSpPr>
          <p:nvPr>
            <p:ph type="title"/>
          </p:nvPr>
        </p:nvSpPr>
        <p:spPr>
          <a:xfrm>
            <a:off x="677334" y="609600"/>
            <a:ext cx="8596668" cy="1320800"/>
          </a:xfrm>
        </p:spPr>
        <p:txBody>
          <a:bodyPr anchor="t">
            <a:normAutofit/>
          </a:bodyPr>
          <a:lstStyle/>
          <a:p>
            <a:r>
              <a:rPr lang="it-IT" dirty="0"/>
              <a:t>ESEMPIO</a:t>
            </a:r>
          </a:p>
        </p:txBody>
      </p:sp>
      <p:sp>
        <p:nvSpPr>
          <p:cNvPr id="11" name="Content Placeholder 8">
            <a:extLst>
              <a:ext uri="{FF2B5EF4-FFF2-40B4-BE49-F238E27FC236}">
                <a16:creationId xmlns:a16="http://schemas.microsoft.com/office/drawing/2014/main" id="{5D226B26-D9C4-03EF-C296-09E75893EDCB}"/>
              </a:ext>
            </a:extLst>
          </p:cNvPr>
          <p:cNvSpPr>
            <a:spLocks noGrp="1"/>
          </p:cNvSpPr>
          <p:nvPr>
            <p:ph idx="1"/>
          </p:nvPr>
        </p:nvSpPr>
        <p:spPr>
          <a:xfrm>
            <a:off x="7367187" y="1275218"/>
            <a:ext cx="2087056" cy="4733696"/>
          </a:xfrm>
        </p:spPr>
        <p:txBody>
          <a:bodyPr>
            <a:normAutofit/>
          </a:bodyPr>
          <a:lstStyle/>
          <a:p>
            <a:r>
              <a:rPr lang="it-IT" noProof="0" dirty="0"/>
              <a:t>Ad esempio nella riga 10 se il valore </a:t>
            </a:r>
            <a:r>
              <a:rPr lang="it-IT" noProof="0" dirty="0" err="1"/>
              <a:t>V_CodiceFid</a:t>
            </a:r>
            <a:r>
              <a:rPr lang="it-IT" noProof="0" dirty="0"/>
              <a:t> &gt; di 67000000 lancia un eccezione personalizzata</a:t>
            </a:r>
          </a:p>
          <a:p>
            <a:endParaRPr lang="it-IT" noProof="0" dirty="0"/>
          </a:p>
          <a:p>
            <a:r>
              <a:rPr lang="it-IT" noProof="0" dirty="0" err="1"/>
              <a:t>ecc</a:t>
            </a:r>
            <a:endParaRPr lang="it-IT" noProof="0" dirty="0"/>
          </a:p>
        </p:txBody>
      </p:sp>
      <p:pic>
        <p:nvPicPr>
          <p:cNvPr id="5" name="Segnaposto contenuto 4" descr="Immagine che contiene testo, schermata, software, Software multimediale&#10;&#10;Il contenuto generato dall'IA potrebbe non essere corretto.">
            <a:extLst>
              <a:ext uri="{FF2B5EF4-FFF2-40B4-BE49-F238E27FC236}">
                <a16:creationId xmlns:a16="http://schemas.microsoft.com/office/drawing/2014/main" id="{7E772B63-5F4F-852E-6B74-5C8348DEBE90}"/>
              </a:ext>
            </a:extLst>
          </p:cNvPr>
          <p:cNvPicPr>
            <a:picLocks noChangeAspect="1"/>
          </p:cNvPicPr>
          <p:nvPr/>
        </p:nvPicPr>
        <p:blipFill>
          <a:blip r:embed="rId2"/>
          <a:srcRect r="10244" b="-3"/>
          <a:stretch/>
        </p:blipFill>
        <p:spPr>
          <a:xfrm>
            <a:off x="672571" y="1270000"/>
            <a:ext cx="6619981" cy="4738914"/>
          </a:xfrm>
          <a:prstGeom prst="rect">
            <a:avLst/>
          </a:prstGeom>
        </p:spPr>
      </p:pic>
    </p:spTree>
    <p:extLst>
      <p:ext uri="{BB962C8B-B14F-4D97-AF65-F5344CB8AC3E}">
        <p14:creationId xmlns:p14="http://schemas.microsoft.com/office/powerpoint/2010/main" val="2694863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D55B9F-E442-1612-F407-224892B3F61C}"/>
              </a:ext>
            </a:extLst>
          </p:cNvPr>
          <p:cNvSpPr>
            <a:spLocks noGrp="1"/>
          </p:cNvSpPr>
          <p:nvPr>
            <p:ph type="title"/>
          </p:nvPr>
        </p:nvSpPr>
        <p:spPr/>
        <p:txBody>
          <a:bodyPr/>
          <a:lstStyle/>
          <a:p>
            <a:r>
              <a:rPr lang="it-IT" dirty="0"/>
              <a:t>PRAGMA</a:t>
            </a:r>
          </a:p>
        </p:txBody>
      </p:sp>
      <p:sp>
        <p:nvSpPr>
          <p:cNvPr id="3" name="Segnaposto contenuto 2">
            <a:extLst>
              <a:ext uri="{FF2B5EF4-FFF2-40B4-BE49-F238E27FC236}">
                <a16:creationId xmlns:a16="http://schemas.microsoft.com/office/drawing/2014/main" id="{6289DD62-6DA0-0D31-787D-244BB75F5123}"/>
              </a:ext>
            </a:extLst>
          </p:cNvPr>
          <p:cNvSpPr>
            <a:spLocks noGrp="1"/>
          </p:cNvSpPr>
          <p:nvPr>
            <p:ph idx="1"/>
          </p:nvPr>
        </p:nvSpPr>
        <p:spPr/>
        <p:txBody>
          <a:bodyPr>
            <a:normAutofit/>
          </a:bodyPr>
          <a:lstStyle/>
          <a:p>
            <a:r>
              <a:rPr lang="it-IT" dirty="0"/>
              <a:t>Il </a:t>
            </a:r>
            <a:r>
              <a:rPr lang="it-IT" b="1" dirty="0"/>
              <a:t>PRAGMA</a:t>
            </a:r>
            <a:r>
              <a:rPr lang="it-IT" dirty="0"/>
              <a:t> è un comando del PLC il quale permette di alterare il compilatore stesso .</a:t>
            </a:r>
          </a:p>
          <a:p>
            <a:r>
              <a:rPr lang="it-IT" dirty="0"/>
              <a:t>ES: </a:t>
            </a:r>
            <a:r>
              <a:rPr lang="it-IT" dirty="0" err="1"/>
              <a:t>E_IdInvalido</a:t>
            </a:r>
            <a:r>
              <a:rPr lang="it-IT" dirty="0"/>
              <a:t> EXCEPTION.</a:t>
            </a:r>
          </a:p>
          <a:p>
            <a:pPr marL="0" indent="0">
              <a:buNone/>
            </a:pPr>
            <a:r>
              <a:rPr lang="it-IT" dirty="0"/>
              <a:t>	    PAGMA EXCEPTION_INIT(</a:t>
            </a:r>
            <a:r>
              <a:rPr lang="it-IT" dirty="0" err="1"/>
              <a:t>E_IdInvalido</a:t>
            </a:r>
            <a:r>
              <a:rPr lang="it-IT" dirty="0"/>
              <a:t>, -20001);</a:t>
            </a:r>
          </a:p>
          <a:p>
            <a:pPr marL="457200" lvl="1" indent="0">
              <a:buNone/>
            </a:pPr>
            <a:r>
              <a:rPr lang="it-IT" dirty="0"/>
              <a:t>In questo caso stiamo dicendo al compilatore che a fronte dell’eccezione </a:t>
            </a:r>
            <a:r>
              <a:rPr lang="it-IT" dirty="0" err="1"/>
              <a:t>E_IdInvalido</a:t>
            </a:r>
            <a:r>
              <a:rPr lang="it-IT" dirty="0"/>
              <a:t>, il cui codice è -20001, allora il nostro Reis Application </a:t>
            </a:r>
            <a:r>
              <a:rPr lang="it-IT" dirty="0" err="1"/>
              <a:t>Error</a:t>
            </a:r>
            <a:r>
              <a:rPr lang="it-IT" dirty="0"/>
              <a:t> dovrà gestire questo determinato tipo di eccezione.</a:t>
            </a:r>
          </a:p>
          <a:p>
            <a:pPr marL="457200" lvl="1" indent="0">
              <a:buNone/>
            </a:pPr>
            <a:r>
              <a:rPr lang="it-IT" dirty="0"/>
              <a:t>Quindi nella parte finale avremo un :</a:t>
            </a:r>
          </a:p>
          <a:p>
            <a:pPr marL="457200" lvl="1" indent="0">
              <a:buNone/>
            </a:pPr>
            <a:r>
              <a:rPr lang="it-IT" dirty="0"/>
              <a:t>WHEN </a:t>
            </a:r>
            <a:r>
              <a:rPr lang="it-IT" dirty="0" err="1"/>
              <a:t>E_IdInvalido</a:t>
            </a:r>
            <a:r>
              <a:rPr lang="it-IT" dirty="0"/>
              <a:t> </a:t>
            </a:r>
            <a:br>
              <a:rPr lang="it-IT" dirty="0"/>
            </a:br>
            <a:r>
              <a:rPr lang="it-IT" dirty="0"/>
              <a:t>THEN</a:t>
            </a:r>
            <a:br>
              <a:rPr lang="it-IT" dirty="0"/>
            </a:br>
            <a:r>
              <a:rPr lang="it-IT" dirty="0"/>
              <a:t>   DBMS_OUTPUT.PUT_LINE (SQLERRM);</a:t>
            </a:r>
            <a:br>
              <a:rPr lang="it-IT" dirty="0"/>
            </a:br>
            <a:r>
              <a:rPr lang="it-IT" dirty="0"/>
              <a:t>   DBMS_OUTPUT.PUT_LINE (SQLCODE);</a:t>
            </a:r>
          </a:p>
          <a:p>
            <a:pPr marL="457200" lvl="1" indent="0">
              <a:buNone/>
            </a:pPr>
            <a:endParaRPr lang="it-IT" dirty="0"/>
          </a:p>
        </p:txBody>
      </p:sp>
    </p:spTree>
    <p:extLst>
      <p:ext uri="{BB962C8B-B14F-4D97-AF65-F5344CB8AC3E}">
        <p14:creationId xmlns:p14="http://schemas.microsoft.com/office/powerpoint/2010/main" val="608343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5B80E-3EDF-5005-0037-3351DB9362C9}"/>
              </a:ext>
            </a:extLst>
          </p:cNvPr>
          <p:cNvSpPr>
            <a:spLocks noGrp="1"/>
          </p:cNvSpPr>
          <p:nvPr>
            <p:ph type="title"/>
          </p:nvPr>
        </p:nvSpPr>
        <p:spPr/>
        <p:txBody>
          <a:bodyPr/>
          <a:lstStyle/>
          <a:p>
            <a:r>
              <a:rPr lang="it-IT" dirty="0"/>
              <a:t>ESEMPIO COMPLETO</a:t>
            </a:r>
          </a:p>
        </p:txBody>
      </p:sp>
      <p:pic>
        <p:nvPicPr>
          <p:cNvPr id="5" name="Segnaposto contenuto 4" descr="Immagine che contiene testo, schermata, software, Software multimediale&#10;&#10;Il contenuto generato dall'IA potrebbe non essere corretto.">
            <a:extLst>
              <a:ext uri="{FF2B5EF4-FFF2-40B4-BE49-F238E27FC236}">
                <a16:creationId xmlns:a16="http://schemas.microsoft.com/office/drawing/2014/main" id="{082A7F78-5426-5A35-3D10-7C5210B62A2C}"/>
              </a:ext>
            </a:extLst>
          </p:cNvPr>
          <p:cNvPicPr>
            <a:picLocks noGrp="1" noChangeAspect="1"/>
          </p:cNvPicPr>
          <p:nvPr>
            <p:ph idx="1"/>
          </p:nvPr>
        </p:nvPicPr>
        <p:blipFill>
          <a:blip r:embed="rId2"/>
          <a:stretch>
            <a:fillRect/>
          </a:stretch>
        </p:blipFill>
        <p:spPr>
          <a:xfrm>
            <a:off x="869928" y="1239529"/>
            <a:ext cx="6032543" cy="3881437"/>
          </a:xfrm>
        </p:spPr>
      </p:pic>
      <p:pic>
        <p:nvPicPr>
          <p:cNvPr id="9" name="Immagine 8" descr="Immagine che contiene testo, Software multimediale, software, Software per la grafica&#10;&#10;Il contenuto generato dall'IA potrebbe non essere corretto.">
            <a:extLst>
              <a:ext uri="{FF2B5EF4-FFF2-40B4-BE49-F238E27FC236}">
                <a16:creationId xmlns:a16="http://schemas.microsoft.com/office/drawing/2014/main" id="{56E1A10A-FFF1-1923-CD52-733FC11A7A29}"/>
              </a:ext>
            </a:extLst>
          </p:cNvPr>
          <p:cNvPicPr>
            <a:picLocks noChangeAspect="1"/>
          </p:cNvPicPr>
          <p:nvPr/>
        </p:nvPicPr>
        <p:blipFill>
          <a:blip r:embed="rId3"/>
          <a:stretch>
            <a:fillRect/>
          </a:stretch>
        </p:blipFill>
        <p:spPr>
          <a:xfrm>
            <a:off x="869928" y="5120966"/>
            <a:ext cx="6032543" cy="1348198"/>
          </a:xfrm>
          <a:prstGeom prst="rect">
            <a:avLst/>
          </a:prstGeom>
        </p:spPr>
      </p:pic>
    </p:spTree>
    <p:extLst>
      <p:ext uri="{BB962C8B-B14F-4D97-AF65-F5344CB8AC3E}">
        <p14:creationId xmlns:p14="http://schemas.microsoft.com/office/powerpoint/2010/main" val="3321416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57C80C-9439-75AF-42E0-F06FA6E6A2B7}"/>
              </a:ext>
            </a:extLst>
          </p:cNvPr>
          <p:cNvSpPr>
            <a:spLocks noGrp="1"/>
          </p:cNvSpPr>
          <p:nvPr>
            <p:ph type="title"/>
          </p:nvPr>
        </p:nvSpPr>
        <p:spPr/>
        <p:txBody>
          <a:bodyPr/>
          <a:lstStyle/>
          <a:p>
            <a:r>
              <a:rPr lang="it-IT" dirty="0"/>
              <a:t>CURSORI</a:t>
            </a:r>
          </a:p>
        </p:txBody>
      </p:sp>
      <p:sp>
        <p:nvSpPr>
          <p:cNvPr id="3" name="Segnaposto contenuto 2">
            <a:extLst>
              <a:ext uri="{FF2B5EF4-FFF2-40B4-BE49-F238E27FC236}">
                <a16:creationId xmlns:a16="http://schemas.microsoft.com/office/drawing/2014/main" id="{D6C00CB1-236B-0500-BCCB-FF132FC9D078}"/>
              </a:ext>
            </a:extLst>
          </p:cNvPr>
          <p:cNvSpPr>
            <a:spLocks noGrp="1"/>
          </p:cNvSpPr>
          <p:nvPr>
            <p:ph idx="1"/>
          </p:nvPr>
        </p:nvSpPr>
        <p:spPr/>
        <p:txBody>
          <a:bodyPr/>
          <a:lstStyle/>
          <a:p>
            <a:r>
              <a:rPr lang="it-IT" dirty="0"/>
              <a:t>I cursori nel PL-SQL sono strumenti utilizzati per eseguire query su un insieme di righe e consento di lavorare con i risultati ottenuti da una query in modo iterativo.</a:t>
            </a:r>
          </a:p>
          <a:p>
            <a:r>
              <a:rPr lang="it-IT" dirty="0"/>
              <a:t>I Cursori sono delle aree di memoria dove l’Oracle esegue il codice SQL e dove è possibile operare sui </a:t>
            </a:r>
            <a:r>
              <a:rPr lang="it-IT" dirty="0" err="1"/>
              <a:t>recordset</a:t>
            </a:r>
            <a:r>
              <a:rPr lang="it-IT" dirty="0"/>
              <a:t> una riga alla volta.</a:t>
            </a:r>
          </a:p>
          <a:p>
            <a:r>
              <a:rPr lang="it-IT" dirty="0"/>
              <a:t>Un cursore consente di selezionare, manipolare e recuperare i dati della query eseguita.</a:t>
            </a:r>
          </a:p>
          <a:p>
            <a:r>
              <a:rPr lang="it-IT" dirty="0"/>
              <a:t>In PL-SQL, i cursori possono essere di 2 tipi:</a:t>
            </a:r>
          </a:p>
          <a:p>
            <a:pPr lvl="1"/>
            <a:r>
              <a:rPr lang="it-IT" dirty="0"/>
              <a:t>Esplicito</a:t>
            </a:r>
          </a:p>
          <a:p>
            <a:pPr lvl="1"/>
            <a:r>
              <a:rPr lang="it-IT" dirty="0"/>
              <a:t>Implicito</a:t>
            </a:r>
          </a:p>
        </p:txBody>
      </p:sp>
    </p:spTree>
    <p:extLst>
      <p:ext uri="{BB962C8B-B14F-4D97-AF65-F5344CB8AC3E}">
        <p14:creationId xmlns:p14="http://schemas.microsoft.com/office/powerpoint/2010/main" val="3419862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3D9388-7D43-01F9-93E5-3F0B2BE59C46}"/>
              </a:ext>
            </a:extLst>
          </p:cNvPr>
          <p:cNvSpPr>
            <a:spLocks noGrp="1"/>
          </p:cNvSpPr>
          <p:nvPr>
            <p:ph type="title"/>
          </p:nvPr>
        </p:nvSpPr>
        <p:spPr/>
        <p:txBody>
          <a:bodyPr/>
          <a:lstStyle/>
          <a:p>
            <a:r>
              <a:rPr lang="it-IT" dirty="0"/>
              <a:t>CURSORI</a:t>
            </a:r>
          </a:p>
        </p:txBody>
      </p:sp>
      <p:sp>
        <p:nvSpPr>
          <p:cNvPr id="3" name="Segnaposto contenuto 2">
            <a:extLst>
              <a:ext uri="{FF2B5EF4-FFF2-40B4-BE49-F238E27FC236}">
                <a16:creationId xmlns:a16="http://schemas.microsoft.com/office/drawing/2014/main" id="{202B6774-12C0-4B0D-3C4C-2E9D7A4BFB44}"/>
              </a:ext>
            </a:extLst>
          </p:cNvPr>
          <p:cNvSpPr>
            <a:spLocks noGrp="1"/>
          </p:cNvSpPr>
          <p:nvPr>
            <p:ph idx="1"/>
          </p:nvPr>
        </p:nvSpPr>
        <p:spPr>
          <a:xfrm>
            <a:off x="677334" y="2160589"/>
            <a:ext cx="8596668" cy="4697411"/>
          </a:xfrm>
        </p:spPr>
        <p:txBody>
          <a:bodyPr/>
          <a:lstStyle/>
          <a:p>
            <a:r>
              <a:rPr lang="it-IT" dirty="0"/>
              <a:t>Il cursore esplicito è definito dall’utente attraverso una dichiarazione specifica, mentre il cursore implicita è creato automaticamente da sistema durante l’esecuzione di una query senza una dichiarazione esplicita.</a:t>
            </a:r>
          </a:p>
          <a:p>
            <a:r>
              <a:rPr lang="it-IT" dirty="0"/>
              <a:t>ES:</a:t>
            </a:r>
          </a:p>
          <a:p>
            <a:pPr lvl="1"/>
            <a:r>
              <a:rPr lang="it-IT" dirty="0"/>
              <a:t>Un esempio di dichiarazione di un cursore esplicito potrebbe essere il seguente:</a:t>
            </a:r>
          </a:p>
          <a:p>
            <a:pPr marL="914400" lvl="2" indent="0">
              <a:buNone/>
            </a:pPr>
            <a:r>
              <a:rPr lang="it-IT" dirty="0"/>
              <a:t>DECLARE</a:t>
            </a:r>
          </a:p>
          <a:p>
            <a:pPr marL="914400" lvl="2" indent="0">
              <a:buNone/>
            </a:pPr>
            <a:r>
              <a:rPr lang="it-IT" dirty="0"/>
              <a:t>CURSOR </a:t>
            </a:r>
            <a:r>
              <a:rPr lang="it-IT" dirty="0" err="1"/>
              <a:t>cur_employee</a:t>
            </a:r>
            <a:r>
              <a:rPr lang="it-IT" dirty="0"/>
              <a:t> IS </a:t>
            </a:r>
          </a:p>
          <a:p>
            <a:pPr marL="914400" lvl="2" indent="0">
              <a:buNone/>
            </a:pPr>
            <a:r>
              <a:rPr lang="it-IT" dirty="0"/>
              <a:t>SELECT * FROM </a:t>
            </a:r>
            <a:r>
              <a:rPr lang="it-IT" dirty="0" err="1"/>
              <a:t>employees</a:t>
            </a:r>
            <a:r>
              <a:rPr lang="it-IT" dirty="0"/>
              <a:t>:</a:t>
            </a:r>
          </a:p>
          <a:p>
            <a:pPr marL="914400" lvl="2" indent="0">
              <a:buNone/>
            </a:pPr>
            <a:r>
              <a:rPr lang="it-IT" dirty="0"/>
              <a:t>BEGIN</a:t>
            </a:r>
          </a:p>
          <a:p>
            <a:pPr marL="914400" lvl="2" indent="0">
              <a:buNone/>
            </a:pPr>
            <a:r>
              <a:rPr lang="it-IT" dirty="0"/>
              <a:t>Blocchi di codice per l’uso del cursore</a:t>
            </a:r>
          </a:p>
          <a:p>
            <a:pPr marL="914400" lvl="2" indent="0">
              <a:buNone/>
            </a:pPr>
            <a:r>
              <a:rPr lang="it-IT" dirty="0"/>
              <a:t>END;</a:t>
            </a:r>
          </a:p>
          <a:p>
            <a:pPr marL="514350" lvl="1" indent="0">
              <a:buNone/>
            </a:pPr>
            <a:r>
              <a:rPr lang="it-IT" dirty="0"/>
              <a:t>In questo esempio, viene </a:t>
            </a:r>
            <a:r>
              <a:rPr lang="it-IT" dirty="0" err="1"/>
              <a:t>definit</a:t>
            </a:r>
            <a:r>
              <a:rPr lang="it-IT" dirty="0"/>
              <a:t> un cursore </a:t>
            </a:r>
            <a:r>
              <a:rPr lang="it-IT" dirty="0" err="1"/>
              <a:t>denominato»cur_employee</a:t>
            </a:r>
            <a:r>
              <a:rPr lang="it-IT" dirty="0"/>
              <a:t>» che contiene i risultati della query «SELECT * FROM </a:t>
            </a:r>
            <a:r>
              <a:rPr lang="it-IT" dirty="0" err="1"/>
              <a:t>employees</a:t>
            </a:r>
            <a:r>
              <a:rPr lang="it-IT" dirty="0"/>
              <a:t>»</a:t>
            </a:r>
          </a:p>
          <a:p>
            <a:pPr marL="914400" lvl="2" indent="0">
              <a:buNone/>
            </a:pPr>
            <a:endParaRPr lang="it-IT" dirty="0"/>
          </a:p>
        </p:txBody>
      </p:sp>
    </p:spTree>
    <p:extLst>
      <p:ext uri="{BB962C8B-B14F-4D97-AF65-F5344CB8AC3E}">
        <p14:creationId xmlns:p14="http://schemas.microsoft.com/office/powerpoint/2010/main" val="2671227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596887-3FF0-3299-3FA1-501B8199E110}"/>
              </a:ext>
            </a:extLst>
          </p:cNvPr>
          <p:cNvSpPr>
            <a:spLocks noGrp="1"/>
          </p:cNvSpPr>
          <p:nvPr>
            <p:ph type="title"/>
          </p:nvPr>
        </p:nvSpPr>
        <p:spPr/>
        <p:txBody>
          <a:bodyPr/>
          <a:lstStyle/>
          <a:p>
            <a:r>
              <a:rPr lang="it-IT" dirty="0"/>
              <a:t>CURSORI ESPLICITI</a:t>
            </a:r>
          </a:p>
        </p:txBody>
      </p:sp>
      <p:sp>
        <p:nvSpPr>
          <p:cNvPr id="3" name="Segnaposto contenuto 2">
            <a:extLst>
              <a:ext uri="{FF2B5EF4-FFF2-40B4-BE49-F238E27FC236}">
                <a16:creationId xmlns:a16="http://schemas.microsoft.com/office/drawing/2014/main" id="{82DD55E5-4EBC-39F9-9F9E-C65727F82057}"/>
              </a:ext>
            </a:extLst>
          </p:cNvPr>
          <p:cNvSpPr>
            <a:spLocks noGrp="1"/>
          </p:cNvSpPr>
          <p:nvPr>
            <p:ph idx="1"/>
          </p:nvPr>
        </p:nvSpPr>
        <p:spPr/>
        <p:txBody>
          <a:bodyPr/>
          <a:lstStyle/>
          <a:p>
            <a:r>
              <a:rPr lang="it-IT" dirty="0"/>
              <a:t>Per utilizzare un cursore esplicito, è necessario:</a:t>
            </a:r>
          </a:p>
          <a:p>
            <a:pPr lvl="1"/>
            <a:r>
              <a:rPr lang="it-IT" dirty="0"/>
              <a:t>Dichiarare il cursore nel blocco dichiarativo come se fosse una variabile.</a:t>
            </a:r>
          </a:p>
          <a:p>
            <a:pPr lvl="1"/>
            <a:r>
              <a:rPr lang="it-IT" dirty="0"/>
              <a:t>Aprire il cursore tramite la funzione «OPEN», che consente di associare il cursore alla query e di ricevere i primi risultati.</a:t>
            </a:r>
          </a:p>
          <a:p>
            <a:pPr lvl="1"/>
            <a:r>
              <a:rPr lang="it-IT" dirty="0"/>
              <a:t>Utilizzare il cursore per accedere ai dati contenuti nella query attraverso il comando «FETCH» .</a:t>
            </a:r>
          </a:p>
          <a:p>
            <a:pPr lvl="1"/>
            <a:r>
              <a:rPr lang="it-IT" dirty="0"/>
              <a:t>Terminare l’utilizzo del cursore quando non è più necessario attraverso la funzione «CLOSE».</a:t>
            </a:r>
          </a:p>
        </p:txBody>
      </p:sp>
    </p:spTree>
    <p:extLst>
      <p:ext uri="{BB962C8B-B14F-4D97-AF65-F5344CB8AC3E}">
        <p14:creationId xmlns:p14="http://schemas.microsoft.com/office/powerpoint/2010/main" val="1234922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631ED5-7596-08E2-54BF-1EFCD602470C}"/>
              </a:ext>
            </a:extLst>
          </p:cNvPr>
          <p:cNvSpPr>
            <a:spLocks noGrp="1"/>
          </p:cNvSpPr>
          <p:nvPr>
            <p:ph type="title"/>
          </p:nvPr>
        </p:nvSpPr>
        <p:spPr/>
        <p:txBody>
          <a:bodyPr/>
          <a:lstStyle/>
          <a:p>
            <a:r>
              <a:rPr lang="it-IT" dirty="0"/>
              <a:t>CURSORI IMPLICITI</a:t>
            </a:r>
          </a:p>
        </p:txBody>
      </p:sp>
      <p:sp>
        <p:nvSpPr>
          <p:cNvPr id="3" name="Segnaposto contenuto 2">
            <a:extLst>
              <a:ext uri="{FF2B5EF4-FFF2-40B4-BE49-F238E27FC236}">
                <a16:creationId xmlns:a16="http://schemas.microsoft.com/office/drawing/2014/main" id="{EF06B3D6-6A26-1035-EA7A-88C718AC4A4C}"/>
              </a:ext>
            </a:extLst>
          </p:cNvPr>
          <p:cNvSpPr>
            <a:spLocks noGrp="1"/>
          </p:cNvSpPr>
          <p:nvPr>
            <p:ph idx="1"/>
          </p:nvPr>
        </p:nvSpPr>
        <p:spPr/>
        <p:txBody>
          <a:bodyPr/>
          <a:lstStyle/>
          <a:p>
            <a:r>
              <a:rPr lang="it-IT" dirty="0"/>
              <a:t>I cursori impliciti vengono generati in automatico dal DBMS Oracle.</a:t>
            </a:r>
          </a:p>
          <a:p>
            <a:r>
              <a:rPr lang="it-IT" dirty="0"/>
              <a:t>Vengono generati con le query DML di inserimento, modifica ed eliminazione (INSERT,UPDATE,DELETE).</a:t>
            </a:r>
          </a:p>
          <a:p>
            <a:r>
              <a:rPr lang="it-IT" dirty="0"/>
              <a:t>Vengono inoltre generati con il comando SELECT INTO.</a:t>
            </a:r>
          </a:p>
          <a:p>
            <a:r>
              <a:rPr lang="it-IT" dirty="0"/>
              <a:t>Tutte le fasi (apertura, fetch e chiusura) sono gestite in automatico nel background.</a:t>
            </a:r>
          </a:p>
          <a:p>
            <a:r>
              <a:rPr lang="it-IT" dirty="0"/>
              <a:t>Anche con i cursori impliciti si possono usare gli attributi dei cursori per avere delle utili informazioni.</a:t>
            </a:r>
          </a:p>
          <a:p>
            <a:endParaRPr lang="it-IT" dirty="0"/>
          </a:p>
        </p:txBody>
      </p:sp>
    </p:spTree>
    <p:extLst>
      <p:ext uri="{BB962C8B-B14F-4D97-AF65-F5344CB8AC3E}">
        <p14:creationId xmlns:p14="http://schemas.microsoft.com/office/powerpoint/2010/main" val="223848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8B0861-EC86-432E-C5DD-7130EB2A03AD}"/>
              </a:ext>
            </a:extLst>
          </p:cNvPr>
          <p:cNvSpPr>
            <a:spLocks noGrp="1"/>
          </p:cNvSpPr>
          <p:nvPr>
            <p:ph type="title"/>
          </p:nvPr>
        </p:nvSpPr>
        <p:spPr/>
        <p:txBody>
          <a:bodyPr/>
          <a:lstStyle/>
          <a:p>
            <a:r>
              <a:rPr lang="it-IT" dirty="0"/>
              <a:t>Come fare </a:t>
            </a:r>
          </a:p>
        </p:txBody>
      </p:sp>
      <p:sp>
        <p:nvSpPr>
          <p:cNvPr id="3" name="Segnaposto contenuto 2">
            <a:extLst>
              <a:ext uri="{FF2B5EF4-FFF2-40B4-BE49-F238E27FC236}">
                <a16:creationId xmlns:a16="http://schemas.microsoft.com/office/drawing/2014/main" id="{0BFD8F13-B88B-CC09-5F2C-E179B0F8DB06}"/>
              </a:ext>
            </a:extLst>
          </p:cNvPr>
          <p:cNvSpPr>
            <a:spLocks noGrp="1"/>
          </p:cNvSpPr>
          <p:nvPr>
            <p:ph idx="1"/>
          </p:nvPr>
        </p:nvSpPr>
        <p:spPr/>
        <p:txBody>
          <a:bodyPr/>
          <a:lstStyle/>
          <a:p>
            <a:r>
              <a:rPr lang="it-IT" b="0" i="0" u="none" strike="noStrike" dirty="0" err="1">
                <a:solidFill>
                  <a:srgbClr val="242424"/>
                </a:solidFill>
                <a:effectLst/>
                <a:latin typeface="source-code-pro"/>
              </a:rPr>
              <a:t>docker</a:t>
            </a:r>
            <a:r>
              <a:rPr lang="it-IT" b="0" i="0" u="none" strike="noStrike" dirty="0">
                <a:solidFill>
                  <a:srgbClr val="242424"/>
                </a:solidFill>
                <a:effectLst/>
                <a:latin typeface="source-code-pro"/>
              </a:rPr>
              <a:t> container create -</a:t>
            </a:r>
            <a:r>
              <a:rPr lang="it-IT" b="0" i="0" u="none" strike="noStrike" dirty="0" err="1">
                <a:solidFill>
                  <a:srgbClr val="242424"/>
                </a:solidFill>
                <a:effectLst/>
                <a:latin typeface="source-code-pro"/>
              </a:rPr>
              <a:t>it</a:t>
            </a:r>
            <a:r>
              <a:rPr lang="it-IT" b="0" i="0" u="none" strike="noStrike" dirty="0">
                <a:solidFill>
                  <a:srgbClr val="242424"/>
                </a:solidFill>
                <a:effectLst/>
                <a:latin typeface="source-code-pro"/>
              </a:rPr>
              <a:t> --name </a:t>
            </a:r>
            <a:r>
              <a:rPr lang="it-IT" b="0" i="0" u="none" strike="noStrike" dirty="0" err="1">
                <a:solidFill>
                  <a:srgbClr val="242424"/>
                </a:solidFill>
                <a:effectLst/>
                <a:latin typeface="source-code-pro"/>
              </a:rPr>
              <a:t>oracle</a:t>
            </a:r>
            <a:r>
              <a:rPr lang="it-IT" b="0" i="0" u="none" strike="noStrike" dirty="0">
                <a:solidFill>
                  <a:srgbClr val="242424"/>
                </a:solidFill>
                <a:effectLst/>
                <a:latin typeface="source-code-pro"/>
              </a:rPr>
              <a:t>-test -</a:t>
            </a:r>
            <a:r>
              <a:rPr lang="it-IT" b="0" i="0" u="none" strike="noStrike" dirty="0" err="1">
                <a:solidFill>
                  <a:srgbClr val="242424"/>
                </a:solidFill>
                <a:effectLst/>
                <a:latin typeface="source-code-pro"/>
              </a:rPr>
              <a:t>p</a:t>
            </a:r>
            <a:r>
              <a:rPr lang="it-IT" b="0" i="0" u="none" strike="noStrike" dirty="0">
                <a:solidFill>
                  <a:srgbClr val="242424"/>
                </a:solidFill>
                <a:effectLst/>
                <a:latin typeface="source-code-pro"/>
              </a:rPr>
              <a:t> 1521:1521 ` -e ORACLE_PWD=welcome123 container-</a:t>
            </a:r>
            <a:r>
              <a:rPr lang="it-IT" b="0" i="0" u="none" strike="noStrike" dirty="0" err="1">
                <a:solidFill>
                  <a:srgbClr val="242424"/>
                </a:solidFill>
                <a:effectLst/>
                <a:latin typeface="source-code-pro"/>
              </a:rPr>
              <a:t>registry.oracle.com</a:t>
            </a:r>
            <a:r>
              <a:rPr lang="it-IT" b="0" i="0" u="none" strike="noStrike" dirty="0">
                <a:solidFill>
                  <a:srgbClr val="242424"/>
                </a:solidFill>
                <a:effectLst/>
                <a:latin typeface="source-code-pro"/>
              </a:rPr>
              <a:t>/database/</a:t>
            </a:r>
            <a:r>
              <a:rPr lang="it-IT" b="0" i="0" u="none" strike="noStrike" dirty="0" err="1">
                <a:solidFill>
                  <a:srgbClr val="242424"/>
                </a:solidFill>
                <a:effectLst/>
                <a:latin typeface="source-code-pro"/>
              </a:rPr>
              <a:t>express:latest</a:t>
            </a:r>
            <a:endParaRPr lang="it-IT" dirty="0">
              <a:solidFill>
                <a:srgbClr val="242424"/>
              </a:solidFill>
              <a:latin typeface="source-code-pro"/>
            </a:endParaRPr>
          </a:p>
          <a:p>
            <a:r>
              <a:rPr lang="it-IT" dirty="0"/>
              <a:t>Questo comando ha alcuni </a:t>
            </a:r>
            <a:r>
              <a:rPr lang="it-IT" dirty="0" err="1"/>
              <a:t>paramentri</a:t>
            </a:r>
            <a:r>
              <a:rPr lang="it-IT" dirty="0"/>
              <a:t> che servono a:</a:t>
            </a:r>
          </a:p>
          <a:p>
            <a:pPr lvl="1"/>
            <a:r>
              <a:rPr lang="it-IT" dirty="0"/>
              <a:t>-</a:t>
            </a:r>
            <a:r>
              <a:rPr lang="it-IT" dirty="0" err="1"/>
              <a:t>it</a:t>
            </a:r>
            <a:r>
              <a:rPr lang="it-IT" dirty="0"/>
              <a:t> comando per creare una modalità interattiva poiché è la combinazione di 2 comandi –i (interactive) e TTY rende l’output leggibile e interattivo</a:t>
            </a:r>
          </a:p>
          <a:p>
            <a:pPr lvl="1"/>
            <a:r>
              <a:rPr lang="it-IT" dirty="0"/>
              <a:t>--name nome del container che andremo a </a:t>
            </a:r>
            <a:r>
              <a:rPr lang="it-IT" dirty="0" err="1"/>
              <a:t>genarare</a:t>
            </a:r>
            <a:r>
              <a:rPr lang="it-IT" dirty="0"/>
              <a:t> dalla base scaricata precedentemente</a:t>
            </a:r>
          </a:p>
          <a:p>
            <a:pPr lvl="1"/>
            <a:r>
              <a:rPr lang="it-IT" dirty="0"/>
              <a:t>-</a:t>
            </a:r>
            <a:r>
              <a:rPr lang="it-IT" dirty="0" err="1"/>
              <a:t>p</a:t>
            </a:r>
            <a:r>
              <a:rPr lang="it-IT" dirty="0"/>
              <a:t> reindirizzamento della porta interna a quella esterna nel nostro </a:t>
            </a:r>
            <a:r>
              <a:rPr lang="it-IT" dirty="0" err="1"/>
              <a:t>localhost</a:t>
            </a:r>
            <a:endParaRPr lang="it-IT" dirty="0"/>
          </a:p>
          <a:p>
            <a:pPr lvl="1"/>
            <a:r>
              <a:rPr lang="it-IT" dirty="0"/>
              <a:t>-e </a:t>
            </a:r>
            <a:r>
              <a:rPr lang="it-IT" dirty="0" err="1"/>
              <a:t>environment</a:t>
            </a:r>
            <a:r>
              <a:rPr lang="it-IT" dirty="0"/>
              <a:t> cioè la lista di parametri </a:t>
            </a:r>
            <a:r>
              <a:rPr lang="it-IT" dirty="0" err="1"/>
              <a:t>dell’environment</a:t>
            </a:r>
            <a:r>
              <a:rPr lang="it-IT" dirty="0"/>
              <a:t> del sistema del container in cui girerà il nostro </a:t>
            </a:r>
            <a:r>
              <a:rPr lang="it-IT" dirty="0" err="1"/>
              <a:t>db</a:t>
            </a:r>
            <a:r>
              <a:rPr lang="it-IT" dirty="0"/>
              <a:t>.</a:t>
            </a:r>
          </a:p>
          <a:p>
            <a:pPr lvl="1"/>
            <a:r>
              <a:rPr lang="it-IT" dirty="0"/>
              <a:t>Infine il nome dell’immagine scaricata da cui partire per creare il container desiderato.</a:t>
            </a:r>
          </a:p>
        </p:txBody>
      </p:sp>
    </p:spTree>
    <p:extLst>
      <p:ext uri="{BB962C8B-B14F-4D97-AF65-F5344CB8AC3E}">
        <p14:creationId xmlns:p14="http://schemas.microsoft.com/office/powerpoint/2010/main" val="1138526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0402AE-BAC5-94D2-579B-881523154E0D}"/>
              </a:ext>
            </a:extLst>
          </p:cNvPr>
          <p:cNvSpPr>
            <a:spLocks noGrp="1"/>
          </p:cNvSpPr>
          <p:nvPr>
            <p:ph type="title"/>
          </p:nvPr>
        </p:nvSpPr>
        <p:spPr/>
        <p:txBody>
          <a:bodyPr/>
          <a:lstStyle/>
          <a:p>
            <a:r>
              <a:rPr lang="it-IT" dirty="0"/>
              <a:t>Elenco Attributi dei cursori</a:t>
            </a:r>
          </a:p>
        </p:txBody>
      </p:sp>
      <p:sp>
        <p:nvSpPr>
          <p:cNvPr id="3" name="Segnaposto contenuto 2">
            <a:extLst>
              <a:ext uri="{FF2B5EF4-FFF2-40B4-BE49-F238E27FC236}">
                <a16:creationId xmlns:a16="http://schemas.microsoft.com/office/drawing/2014/main" id="{C5E8DE39-F3CB-EB47-B095-F426A8742A55}"/>
              </a:ext>
            </a:extLst>
          </p:cNvPr>
          <p:cNvSpPr>
            <a:spLocks noGrp="1"/>
          </p:cNvSpPr>
          <p:nvPr>
            <p:ph idx="1"/>
          </p:nvPr>
        </p:nvSpPr>
        <p:spPr/>
        <p:txBody>
          <a:bodyPr/>
          <a:lstStyle/>
          <a:p>
            <a:r>
              <a:rPr lang="it-IT" dirty="0"/>
              <a:t>Gli attributi dei cursori in PL-SQL sono usati per recuperare informazioni sul cursore stesso</a:t>
            </a:r>
          </a:p>
          <a:p>
            <a:endParaRPr lang="it-IT" dirty="0"/>
          </a:p>
        </p:txBody>
      </p:sp>
      <p:graphicFrame>
        <p:nvGraphicFramePr>
          <p:cNvPr id="4" name="Tabella 3">
            <a:extLst>
              <a:ext uri="{FF2B5EF4-FFF2-40B4-BE49-F238E27FC236}">
                <a16:creationId xmlns:a16="http://schemas.microsoft.com/office/drawing/2014/main" id="{D778DEE0-9302-4794-F16D-4EFEEBEB154C}"/>
              </a:ext>
            </a:extLst>
          </p:cNvPr>
          <p:cNvGraphicFramePr>
            <a:graphicFrameLocks noGrp="1"/>
          </p:cNvGraphicFramePr>
          <p:nvPr>
            <p:extLst>
              <p:ext uri="{D42A27DB-BD31-4B8C-83A1-F6EECF244321}">
                <p14:modId xmlns:p14="http://schemas.microsoft.com/office/powerpoint/2010/main" val="3830290980"/>
              </p:ext>
            </p:extLst>
          </p:nvPr>
        </p:nvGraphicFramePr>
        <p:xfrm>
          <a:off x="911668" y="2968924"/>
          <a:ext cx="8128000" cy="2661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44766191"/>
                    </a:ext>
                  </a:extLst>
                </a:gridCol>
                <a:gridCol w="4064000">
                  <a:extLst>
                    <a:ext uri="{9D8B030D-6E8A-4147-A177-3AD203B41FA5}">
                      <a16:colId xmlns:a16="http://schemas.microsoft.com/office/drawing/2014/main" val="1259909805"/>
                    </a:ext>
                  </a:extLst>
                </a:gridCol>
              </a:tblGrid>
              <a:tr h="370840">
                <a:tc>
                  <a:txBody>
                    <a:bodyPr/>
                    <a:lstStyle/>
                    <a:p>
                      <a:r>
                        <a:rPr lang="it-IT" dirty="0"/>
                        <a:t>Attributi Cursori</a:t>
                      </a:r>
                    </a:p>
                  </a:txBody>
                  <a:tcPr/>
                </a:tc>
                <a:tc>
                  <a:txBody>
                    <a:bodyPr/>
                    <a:lstStyle/>
                    <a:p>
                      <a:r>
                        <a:rPr lang="it-IT" dirty="0"/>
                        <a:t>Descrizione</a:t>
                      </a:r>
                    </a:p>
                  </a:txBody>
                  <a:tcPr/>
                </a:tc>
                <a:extLst>
                  <a:ext uri="{0D108BD9-81ED-4DB2-BD59-A6C34878D82A}">
                    <a16:rowId xmlns:a16="http://schemas.microsoft.com/office/drawing/2014/main" val="846791255"/>
                  </a:ext>
                </a:extLst>
              </a:tr>
              <a:tr h="370840">
                <a:tc>
                  <a:txBody>
                    <a:bodyPr/>
                    <a:lstStyle/>
                    <a:p>
                      <a:r>
                        <a:rPr lang="it-IT" dirty="0"/>
                        <a:t>%FOUND</a:t>
                      </a:r>
                    </a:p>
                  </a:txBody>
                  <a:tcPr/>
                </a:tc>
                <a:tc>
                  <a:txBody>
                    <a:bodyPr/>
                    <a:lstStyle/>
                    <a:p>
                      <a:r>
                        <a:rPr lang="it-IT" dirty="0"/>
                        <a:t>Ritorna TRUE se il record è stato travato (fetch)</a:t>
                      </a:r>
                    </a:p>
                  </a:txBody>
                  <a:tcPr/>
                </a:tc>
                <a:extLst>
                  <a:ext uri="{0D108BD9-81ED-4DB2-BD59-A6C34878D82A}">
                    <a16:rowId xmlns:a16="http://schemas.microsoft.com/office/drawing/2014/main" val="2676539110"/>
                  </a:ext>
                </a:extLst>
              </a:tr>
              <a:tr h="370840">
                <a:tc>
                  <a:txBody>
                    <a:bodyPr/>
                    <a:lstStyle/>
                    <a:p>
                      <a:r>
                        <a:rPr lang="it-IT" dirty="0"/>
                        <a:t>%NOTFOUND</a:t>
                      </a:r>
                    </a:p>
                  </a:txBody>
                  <a:tcPr/>
                </a:tc>
                <a:tc>
                  <a:txBody>
                    <a:bodyPr/>
                    <a:lstStyle/>
                    <a:p>
                      <a:r>
                        <a:rPr lang="it-IT" dirty="0"/>
                        <a:t>Ritorna TRUE se il record non è stato trovato (fetch)</a:t>
                      </a:r>
                    </a:p>
                  </a:txBody>
                  <a:tcPr/>
                </a:tc>
                <a:extLst>
                  <a:ext uri="{0D108BD9-81ED-4DB2-BD59-A6C34878D82A}">
                    <a16:rowId xmlns:a16="http://schemas.microsoft.com/office/drawing/2014/main" val="1489224080"/>
                  </a:ext>
                </a:extLst>
              </a:tr>
              <a:tr h="370840">
                <a:tc>
                  <a:txBody>
                    <a:bodyPr/>
                    <a:lstStyle/>
                    <a:p>
                      <a:r>
                        <a:rPr lang="it-IT" dirty="0"/>
                        <a:t>%ROWCOUNT</a:t>
                      </a:r>
                    </a:p>
                  </a:txBody>
                  <a:tcPr/>
                </a:tc>
                <a:tc>
                  <a:txBody>
                    <a:bodyPr/>
                    <a:lstStyle/>
                    <a:p>
                      <a:r>
                        <a:rPr lang="it-IT" dirty="0"/>
                        <a:t>Ritorna il numero di record trovati (fetch) dal cursore</a:t>
                      </a:r>
                    </a:p>
                  </a:txBody>
                  <a:tcPr/>
                </a:tc>
                <a:extLst>
                  <a:ext uri="{0D108BD9-81ED-4DB2-BD59-A6C34878D82A}">
                    <a16:rowId xmlns:a16="http://schemas.microsoft.com/office/drawing/2014/main" val="2636470196"/>
                  </a:ext>
                </a:extLst>
              </a:tr>
              <a:tr h="370840">
                <a:tc>
                  <a:txBody>
                    <a:bodyPr/>
                    <a:lstStyle/>
                    <a:p>
                      <a:r>
                        <a:rPr lang="it-IT" dirty="0"/>
                        <a:t>%ISOPEN</a:t>
                      </a:r>
                    </a:p>
                  </a:txBody>
                  <a:tcPr/>
                </a:tc>
                <a:tc>
                  <a:txBody>
                    <a:bodyPr/>
                    <a:lstStyle/>
                    <a:p>
                      <a:r>
                        <a:rPr lang="it-IT" dirty="0"/>
                        <a:t>Ritorna TRUE se il cursore è aperto</a:t>
                      </a:r>
                    </a:p>
                  </a:txBody>
                  <a:tcPr/>
                </a:tc>
                <a:extLst>
                  <a:ext uri="{0D108BD9-81ED-4DB2-BD59-A6C34878D82A}">
                    <a16:rowId xmlns:a16="http://schemas.microsoft.com/office/drawing/2014/main" val="3639887530"/>
                  </a:ext>
                </a:extLst>
              </a:tr>
            </a:tbl>
          </a:graphicData>
        </a:graphic>
      </p:graphicFrame>
    </p:spTree>
    <p:extLst>
      <p:ext uri="{BB962C8B-B14F-4D97-AF65-F5344CB8AC3E}">
        <p14:creationId xmlns:p14="http://schemas.microsoft.com/office/powerpoint/2010/main" val="2750687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9203B2-AC0D-280A-93E1-BCA1284C44A8}"/>
              </a:ext>
            </a:extLst>
          </p:cNvPr>
          <p:cNvSpPr>
            <a:spLocks noGrp="1"/>
          </p:cNvSpPr>
          <p:nvPr>
            <p:ph type="title"/>
          </p:nvPr>
        </p:nvSpPr>
        <p:spPr/>
        <p:txBody>
          <a:bodyPr/>
          <a:lstStyle/>
          <a:p>
            <a:r>
              <a:rPr lang="it-IT" dirty="0"/>
              <a:t>ESEMPIO</a:t>
            </a:r>
          </a:p>
        </p:txBody>
      </p:sp>
      <p:pic>
        <p:nvPicPr>
          <p:cNvPr id="5" name="Segnaposto contenuto 4" descr="Immagine che contiene testo, schermata, software&#10;&#10;Il contenuto generato dall'IA potrebbe non essere corretto.">
            <a:extLst>
              <a:ext uri="{FF2B5EF4-FFF2-40B4-BE49-F238E27FC236}">
                <a16:creationId xmlns:a16="http://schemas.microsoft.com/office/drawing/2014/main" id="{ED4DD16D-B3CC-A687-100D-69EB62191D57}"/>
              </a:ext>
            </a:extLst>
          </p:cNvPr>
          <p:cNvPicPr>
            <a:picLocks noGrp="1" noChangeAspect="1"/>
          </p:cNvPicPr>
          <p:nvPr>
            <p:ph idx="1"/>
          </p:nvPr>
        </p:nvPicPr>
        <p:blipFill>
          <a:blip r:embed="rId3"/>
          <a:stretch>
            <a:fillRect/>
          </a:stretch>
        </p:blipFill>
        <p:spPr>
          <a:xfrm>
            <a:off x="677334" y="1270000"/>
            <a:ext cx="8056763" cy="5450774"/>
          </a:xfrm>
        </p:spPr>
      </p:pic>
    </p:spTree>
    <p:extLst>
      <p:ext uri="{BB962C8B-B14F-4D97-AF65-F5344CB8AC3E}">
        <p14:creationId xmlns:p14="http://schemas.microsoft.com/office/powerpoint/2010/main" val="3238207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904F51-8BD2-C663-1391-1DCFA7788C71}"/>
              </a:ext>
            </a:extLst>
          </p:cNvPr>
          <p:cNvSpPr>
            <a:spLocks noGrp="1"/>
          </p:cNvSpPr>
          <p:nvPr>
            <p:ph type="title"/>
          </p:nvPr>
        </p:nvSpPr>
        <p:spPr/>
        <p:txBody>
          <a:bodyPr/>
          <a:lstStyle/>
          <a:p>
            <a:r>
              <a:rPr lang="it-IT" dirty="0"/>
              <a:t>Cursore esplicito</a:t>
            </a:r>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B10416C8-7FDA-5133-63DF-FB39D267C957}"/>
              </a:ext>
            </a:extLst>
          </p:cNvPr>
          <p:cNvPicPr>
            <a:picLocks noChangeAspect="1"/>
          </p:cNvPicPr>
          <p:nvPr/>
        </p:nvPicPr>
        <p:blipFill>
          <a:blip r:embed="rId2"/>
          <a:stretch>
            <a:fillRect/>
          </a:stretch>
        </p:blipFill>
        <p:spPr>
          <a:xfrm>
            <a:off x="5500898" y="0"/>
            <a:ext cx="6691102" cy="6858000"/>
          </a:xfrm>
          <a:prstGeom prst="rect">
            <a:avLst/>
          </a:prstGeom>
        </p:spPr>
      </p:pic>
    </p:spTree>
    <p:extLst>
      <p:ext uri="{BB962C8B-B14F-4D97-AF65-F5344CB8AC3E}">
        <p14:creationId xmlns:p14="http://schemas.microsoft.com/office/powerpoint/2010/main" val="2147145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E723C-D6A4-6AD3-4F9F-625B0D0558F8}"/>
              </a:ext>
            </a:extLst>
          </p:cNvPr>
          <p:cNvSpPr>
            <a:spLocks noGrp="1"/>
          </p:cNvSpPr>
          <p:nvPr>
            <p:ph type="title"/>
          </p:nvPr>
        </p:nvSpPr>
        <p:spPr/>
        <p:txBody>
          <a:bodyPr/>
          <a:lstStyle/>
          <a:p>
            <a:r>
              <a:rPr lang="it-IT" dirty="0"/>
              <a:t>CURSORI FOR UPDATE</a:t>
            </a:r>
          </a:p>
        </p:txBody>
      </p:sp>
      <p:sp>
        <p:nvSpPr>
          <p:cNvPr id="3" name="Segnaposto contenuto 2">
            <a:extLst>
              <a:ext uri="{FF2B5EF4-FFF2-40B4-BE49-F238E27FC236}">
                <a16:creationId xmlns:a16="http://schemas.microsoft.com/office/drawing/2014/main" id="{2F0EA3BB-B11E-9EB0-1EF1-2537BD92FD63}"/>
              </a:ext>
            </a:extLst>
          </p:cNvPr>
          <p:cNvSpPr>
            <a:spLocks noGrp="1"/>
          </p:cNvSpPr>
          <p:nvPr>
            <p:ph idx="1"/>
          </p:nvPr>
        </p:nvSpPr>
        <p:spPr/>
        <p:txBody>
          <a:bodyPr>
            <a:normAutofit lnSpcReduction="10000"/>
          </a:bodyPr>
          <a:lstStyle/>
          <a:p>
            <a:r>
              <a:rPr lang="it-IT" dirty="0"/>
              <a:t>Il cursore FOR UPDATE in PL-SQL consente di aggiornare i dati di una tabella attraverso un cursore.</a:t>
            </a:r>
          </a:p>
          <a:p>
            <a:r>
              <a:rPr lang="it-IT" dirty="0"/>
              <a:t>Quando un cursore viene dichiarato con l’opzione FOR UPDATE, viene effettuato un lock un modalità esclusiva sui record selezionati dal cursore.</a:t>
            </a:r>
          </a:p>
          <a:p>
            <a:r>
              <a:rPr lang="it-IT" dirty="0"/>
              <a:t>Ciò significa che altri utenti non possono accedere ai record selezionati finché il cursore non viene chiuso.</a:t>
            </a:r>
          </a:p>
          <a:p>
            <a:r>
              <a:rPr lang="it-IT" dirty="0"/>
              <a:t>Inoltre, il lock viene mantenuto finché il </a:t>
            </a:r>
            <a:r>
              <a:rPr lang="it-IT" dirty="0" err="1"/>
              <a:t>commit</a:t>
            </a:r>
            <a:r>
              <a:rPr lang="it-IT" dirty="0"/>
              <a:t> o il </a:t>
            </a:r>
            <a:r>
              <a:rPr lang="it-IT" dirty="0" err="1"/>
              <a:t>roollback</a:t>
            </a:r>
            <a:r>
              <a:rPr lang="it-IT" dirty="0"/>
              <a:t> non viene eseguito.</a:t>
            </a:r>
          </a:p>
          <a:p>
            <a:r>
              <a:rPr lang="it-IT" dirty="0"/>
              <a:t>L’utilizzo del cursore FOR UPDATE consente di garantire l’integrità dei dati durante la modifica e di evitare che altri utenti accedano ai dati modificati.</a:t>
            </a:r>
          </a:p>
          <a:p>
            <a:r>
              <a:rPr lang="it-IT" b="1" dirty="0"/>
              <a:t>Tuttavia, l’utilizzo del cursore FOR UPDATE può causare problemi di prestazioni perché richiede di mantenere il lock sui record selezionati.</a:t>
            </a:r>
          </a:p>
        </p:txBody>
      </p:sp>
    </p:spTree>
    <p:extLst>
      <p:ext uri="{BB962C8B-B14F-4D97-AF65-F5344CB8AC3E}">
        <p14:creationId xmlns:p14="http://schemas.microsoft.com/office/powerpoint/2010/main" val="4024245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460216-9454-7F3D-7AFD-C6D31A1455CA}"/>
              </a:ext>
            </a:extLst>
          </p:cNvPr>
          <p:cNvSpPr>
            <a:spLocks noGrp="1"/>
          </p:cNvSpPr>
          <p:nvPr>
            <p:ph type="title"/>
          </p:nvPr>
        </p:nvSpPr>
        <p:spPr/>
        <p:txBody>
          <a:bodyPr/>
          <a:lstStyle/>
          <a:p>
            <a:r>
              <a:rPr lang="it-IT" dirty="0"/>
              <a:t>CURSORI FOR UPDATE</a:t>
            </a:r>
          </a:p>
        </p:txBody>
      </p:sp>
      <p:sp>
        <p:nvSpPr>
          <p:cNvPr id="3" name="Segnaposto contenuto 2">
            <a:extLst>
              <a:ext uri="{FF2B5EF4-FFF2-40B4-BE49-F238E27FC236}">
                <a16:creationId xmlns:a16="http://schemas.microsoft.com/office/drawing/2014/main" id="{79D888CE-558B-079F-B113-E15277F66B85}"/>
              </a:ext>
            </a:extLst>
          </p:cNvPr>
          <p:cNvSpPr>
            <a:spLocks noGrp="1"/>
          </p:cNvSpPr>
          <p:nvPr>
            <p:ph idx="1"/>
          </p:nvPr>
        </p:nvSpPr>
        <p:spPr/>
        <p:txBody>
          <a:bodyPr/>
          <a:lstStyle/>
          <a:p>
            <a:r>
              <a:rPr lang="it-IT" dirty="0"/>
              <a:t>Per questo motivo, è importante assicurarsi che il lock venga mantenuto solo per il tempo necessario.</a:t>
            </a:r>
          </a:p>
          <a:p>
            <a:r>
              <a:rPr lang="it-IT" dirty="0"/>
              <a:t>In generale, l’utilizzo del cursore FOR UPDATE dovrebbe essere limitato solo ai casi in cui è assolutamente necessario l’aggiornamento dei dati attraverso un cursore.</a:t>
            </a:r>
          </a:p>
          <a:p>
            <a:r>
              <a:rPr lang="it-IT" dirty="0"/>
              <a:t>È importante sottolineare che il cursore OFR UPDATE può essere utilizzato solo all’interno di un blocco transazione.</a:t>
            </a:r>
          </a:p>
          <a:p>
            <a:r>
              <a:rPr lang="it-IT" dirty="0"/>
              <a:t>Inoltre, è possibile utilizzare l’opzione NOWAIT per evitare il blocco in attesa di un record.</a:t>
            </a:r>
          </a:p>
          <a:p>
            <a:r>
              <a:rPr lang="it-IT" dirty="0"/>
              <a:t>Tuttavia, se l’opzione NOWAIT viene utilizzata e il record è già bloccato, PL-SQL generà un’ eccezione.</a:t>
            </a:r>
          </a:p>
        </p:txBody>
      </p:sp>
    </p:spTree>
    <p:extLst>
      <p:ext uri="{BB962C8B-B14F-4D97-AF65-F5344CB8AC3E}">
        <p14:creationId xmlns:p14="http://schemas.microsoft.com/office/powerpoint/2010/main" val="2589253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FAC5C2-EC1A-DC51-B160-C14F0032F61C}"/>
              </a:ext>
            </a:extLst>
          </p:cNvPr>
          <p:cNvSpPr>
            <a:spLocks noGrp="1"/>
          </p:cNvSpPr>
          <p:nvPr>
            <p:ph type="title"/>
          </p:nvPr>
        </p:nvSpPr>
        <p:spPr>
          <a:xfrm>
            <a:off x="236463" y="3098800"/>
            <a:ext cx="1918909" cy="660400"/>
          </a:xfrm>
        </p:spPr>
        <p:txBody>
          <a:bodyPr/>
          <a:lstStyle/>
          <a:p>
            <a:r>
              <a:rPr lang="it-IT" dirty="0"/>
              <a:t>ESEMPIO</a:t>
            </a:r>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1E372B94-6849-8128-F1C3-FDBB18132B58}"/>
              </a:ext>
            </a:extLst>
          </p:cNvPr>
          <p:cNvPicPr>
            <a:picLocks noChangeAspect="1"/>
          </p:cNvPicPr>
          <p:nvPr/>
        </p:nvPicPr>
        <p:blipFill>
          <a:blip r:embed="rId2"/>
          <a:stretch>
            <a:fillRect/>
          </a:stretch>
        </p:blipFill>
        <p:spPr>
          <a:xfrm>
            <a:off x="4271919" y="0"/>
            <a:ext cx="7920081" cy="6858000"/>
          </a:xfrm>
          <a:prstGeom prst="rect">
            <a:avLst/>
          </a:prstGeom>
        </p:spPr>
      </p:pic>
    </p:spTree>
    <p:extLst>
      <p:ext uri="{BB962C8B-B14F-4D97-AF65-F5344CB8AC3E}">
        <p14:creationId xmlns:p14="http://schemas.microsoft.com/office/powerpoint/2010/main" val="576538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AC5749-EF70-8EC3-6483-394FD4538ABB}"/>
              </a:ext>
            </a:extLst>
          </p:cNvPr>
          <p:cNvSpPr>
            <a:spLocks noGrp="1"/>
          </p:cNvSpPr>
          <p:nvPr>
            <p:ph type="title"/>
          </p:nvPr>
        </p:nvSpPr>
        <p:spPr/>
        <p:txBody>
          <a:bodyPr/>
          <a:lstStyle/>
          <a:p>
            <a:r>
              <a:rPr lang="it-IT" dirty="0"/>
              <a:t>COLLEZIONI</a:t>
            </a:r>
          </a:p>
        </p:txBody>
      </p:sp>
      <p:sp>
        <p:nvSpPr>
          <p:cNvPr id="3" name="Segnaposto contenuto 2">
            <a:extLst>
              <a:ext uri="{FF2B5EF4-FFF2-40B4-BE49-F238E27FC236}">
                <a16:creationId xmlns:a16="http://schemas.microsoft.com/office/drawing/2014/main" id="{1070711D-05F7-54B5-04BD-A6C93621493C}"/>
              </a:ext>
            </a:extLst>
          </p:cNvPr>
          <p:cNvSpPr>
            <a:spLocks noGrp="1"/>
          </p:cNvSpPr>
          <p:nvPr>
            <p:ph idx="1"/>
          </p:nvPr>
        </p:nvSpPr>
        <p:spPr/>
        <p:txBody>
          <a:bodyPr/>
          <a:lstStyle/>
          <a:p>
            <a:r>
              <a:rPr lang="it-IT" dirty="0"/>
              <a:t>In pl-SQL una collezione è un oggetto che raggruppa insieme uno o più elementi di dati dello stesso tipo.</a:t>
            </a:r>
          </a:p>
          <a:p>
            <a:r>
              <a:rPr lang="it-IT" dirty="0"/>
              <a:t>Le collezioni possono essere di diversi tipi, come </a:t>
            </a:r>
            <a:r>
              <a:rPr lang="it-IT" dirty="0" err="1"/>
              <a:t>arrray</a:t>
            </a:r>
            <a:r>
              <a:rPr lang="it-IT" dirty="0"/>
              <a:t>, liste, tabelle o insiemi, e possono essere utilizzate per memorizzare dati temporanei o permanenti.</a:t>
            </a:r>
          </a:p>
          <a:p>
            <a:r>
              <a:rPr lang="it-IT" dirty="0"/>
              <a:t>Le collezioni sono molto utili per elaborare grandi quantità di dati permettono di scrivere codice più efficiente e leggibile.</a:t>
            </a:r>
          </a:p>
          <a:p>
            <a:r>
              <a:rPr lang="it-IT" dirty="0"/>
              <a:t>Esistono diverse tipologie di collezioni nel PL-SQL.</a:t>
            </a:r>
          </a:p>
          <a:p>
            <a:r>
              <a:rPr lang="it-IT" dirty="0"/>
              <a:t>Tabelle Indicizzate (Index-by </a:t>
            </a:r>
            <a:r>
              <a:rPr lang="it-IT" dirty="0" err="1"/>
              <a:t>Tables</a:t>
            </a:r>
            <a:r>
              <a:rPr lang="it-IT" dirty="0"/>
              <a:t>): Le tabelle indicizzate sono ordinate di elementi, in cui l’accesso ai valori avviene tramite un indice numerico.</a:t>
            </a:r>
          </a:p>
        </p:txBody>
      </p:sp>
    </p:spTree>
    <p:extLst>
      <p:ext uri="{BB962C8B-B14F-4D97-AF65-F5344CB8AC3E}">
        <p14:creationId xmlns:p14="http://schemas.microsoft.com/office/powerpoint/2010/main" val="4168586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ABAD99-8011-2D8D-999A-53DFF6198601}"/>
              </a:ext>
            </a:extLst>
          </p:cNvPr>
          <p:cNvSpPr>
            <a:spLocks noGrp="1"/>
          </p:cNvSpPr>
          <p:nvPr>
            <p:ph type="title"/>
          </p:nvPr>
        </p:nvSpPr>
        <p:spPr/>
        <p:txBody>
          <a:bodyPr/>
          <a:lstStyle/>
          <a:p>
            <a:r>
              <a:rPr lang="it-IT" dirty="0"/>
              <a:t>COLLEZIONI</a:t>
            </a:r>
          </a:p>
        </p:txBody>
      </p:sp>
      <p:sp>
        <p:nvSpPr>
          <p:cNvPr id="3" name="Segnaposto contenuto 2">
            <a:extLst>
              <a:ext uri="{FF2B5EF4-FFF2-40B4-BE49-F238E27FC236}">
                <a16:creationId xmlns:a16="http://schemas.microsoft.com/office/drawing/2014/main" id="{3D816342-1557-A8E0-1A33-686722219160}"/>
              </a:ext>
            </a:extLst>
          </p:cNvPr>
          <p:cNvSpPr>
            <a:spLocks noGrp="1"/>
          </p:cNvSpPr>
          <p:nvPr>
            <p:ph idx="1"/>
          </p:nvPr>
        </p:nvSpPr>
        <p:spPr/>
        <p:txBody>
          <a:bodyPr/>
          <a:lstStyle/>
          <a:p>
            <a:r>
              <a:rPr lang="it-IT" dirty="0"/>
              <a:t>Array Associativi(ASSOCIATIVE ARRAYS): Gli array associativi, noti anche come tabelle </a:t>
            </a:r>
            <a:r>
              <a:rPr lang="it-IT" dirty="0" err="1"/>
              <a:t>hash</a:t>
            </a:r>
            <a:r>
              <a:rPr lang="it-IT" dirty="0"/>
              <a:t> o array indicizzati, sono collezioni di coppie chiave-valore.</a:t>
            </a:r>
          </a:p>
          <a:p>
            <a:r>
              <a:rPr lang="it-IT" dirty="0"/>
              <a:t>Sia le chiavi che i valori possono essere di qualsiasi tipo di dati valido. L’accesso ai valori avviene tramite l’indicizzazione tramite le chiavi.</a:t>
            </a:r>
          </a:p>
          <a:p>
            <a:r>
              <a:rPr lang="it-IT" dirty="0"/>
              <a:t>Tabelle di Record(NESTED TABLES): Le tabelle di record sono collezioni di record dello stesso tipo. Sono simili agli array, ma con una dimensione dinamica. Le tabelle di record consentono di raggruppare e manipolare insiemi di record in modo efficiente.</a:t>
            </a:r>
          </a:p>
          <a:p>
            <a:r>
              <a:rPr lang="it-IT" dirty="0"/>
              <a:t>Le collezioni nel PL-SQL consento di lavorare con insiemi di dati in modo efficiente e flessibile. Possono essere utilizzate per raggruppare, manipolare e elaborare dati correlati, semplificando e ottimizzando l’elaborazione dei dati nel codice PL-SQL.</a:t>
            </a:r>
          </a:p>
        </p:txBody>
      </p:sp>
    </p:spTree>
    <p:extLst>
      <p:ext uri="{BB962C8B-B14F-4D97-AF65-F5344CB8AC3E}">
        <p14:creationId xmlns:p14="http://schemas.microsoft.com/office/powerpoint/2010/main" val="1172523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3836D1-3CBA-7C96-44B7-7CCF22E45E8E}"/>
              </a:ext>
            </a:extLst>
          </p:cNvPr>
          <p:cNvSpPr>
            <a:spLocks noGrp="1"/>
          </p:cNvSpPr>
          <p:nvPr>
            <p:ph type="title"/>
          </p:nvPr>
        </p:nvSpPr>
        <p:spPr/>
        <p:txBody>
          <a:bodyPr/>
          <a:lstStyle/>
          <a:p>
            <a:r>
              <a:rPr lang="it-IT" dirty="0"/>
              <a:t>NESTED TABLE</a:t>
            </a:r>
          </a:p>
        </p:txBody>
      </p:sp>
      <p:sp>
        <p:nvSpPr>
          <p:cNvPr id="3" name="Segnaposto contenuto 2">
            <a:extLst>
              <a:ext uri="{FF2B5EF4-FFF2-40B4-BE49-F238E27FC236}">
                <a16:creationId xmlns:a16="http://schemas.microsoft.com/office/drawing/2014/main" id="{02A75274-BE88-0941-4DBC-559CDD8A62C8}"/>
              </a:ext>
            </a:extLst>
          </p:cNvPr>
          <p:cNvSpPr>
            <a:spLocks noGrp="1"/>
          </p:cNvSpPr>
          <p:nvPr>
            <p:ph idx="1"/>
          </p:nvPr>
        </p:nvSpPr>
        <p:spPr/>
        <p:txBody>
          <a:bodyPr/>
          <a:lstStyle/>
          <a:p>
            <a:r>
              <a:rPr lang="it-IT" dirty="0"/>
              <a:t>Le tabelle nidificate, o </a:t>
            </a:r>
            <a:r>
              <a:rPr lang="it-IT" dirty="0" err="1"/>
              <a:t>nested</a:t>
            </a:r>
            <a:r>
              <a:rPr lang="it-IT" dirty="0"/>
              <a:t> </a:t>
            </a:r>
            <a:r>
              <a:rPr lang="it-IT" dirty="0" err="1"/>
              <a:t>table</a:t>
            </a:r>
            <a:r>
              <a:rPr lang="it-IT" dirty="0"/>
              <a:t> in PL-SQL, sono una struttura dati inclusa nel linguaggio di programmazione PL-SQL di Oracle che consente di creare tabelle all’interno di altre tabelle.</a:t>
            </a:r>
          </a:p>
          <a:p>
            <a:r>
              <a:rPr lang="it-IT" dirty="0"/>
              <a:t>Una </a:t>
            </a:r>
            <a:r>
              <a:rPr lang="it-IT" dirty="0" err="1"/>
              <a:t>nested</a:t>
            </a:r>
            <a:r>
              <a:rPr lang="it-IT" dirty="0"/>
              <a:t> </a:t>
            </a:r>
            <a:r>
              <a:rPr lang="it-IT" dirty="0" err="1"/>
              <a:t>table</a:t>
            </a:r>
            <a:r>
              <a:rPr lang="it-IT" dirty="0"/>
              <a:t> può essere definita come una collezioni di elementi di uno stesso tipo di dati, ad esempio numeri o stringhe, che è possibile inserire all’interno di una tabella principale. Ogni tabella nidificata avrà il suo tipo associato.</a:t>
            </a:r>
          </a:p>
          <a:p>
            <a:r>
              <a:rPr lang="it-IT" dirty="0"/>
              <a:t>Per creare una </a:t>
            </a:r>
            <a:r>
              <a:rPr lang="it-IT" dirty="0" err="1"/>
              <a:t>nested</a:t>
            </a:r>
            <a:r>
              <a:rPr lang="it-IT" dirty="0"/>
              <a:t> </a:t>
            </a:r>
            <a:r>
              <a:rPr lang="it-IT" dirty="0" err="1"/>
              <a:t>table</a:t>
            </a:r>
            <a:r>
              <a:rPr lang="it-IT" dirty="0"/>
              <a:t> PL-SQL, è necessario eseguire i seguenti assaggi:</a:t>
            </a:r>
          </a:p>
          <a:p>
            <a:pPr lvl="1"/>
            <a:r>
              <a:rPr lang="it-IT" dirty="0"/>
              <a:t>Definire un tipo collezione che </a:t>
            </a:r>
            <a:r>
              <a:rPr lang="it-IT" dirty="0" err="1"/>
              <a:t>rapresenti</a:t>
            </a:r>
            <a:r>
              <a:rPr lang="it-IT" dirty="0"/>
              <a:t> la </a:t>
            </a:r>
            <a:r>
              <a:rPr lang="it-IT" dirty="0" err="1"/>
              <a:t>nested</a:t>
            </a:r>
            <a:r>
              <a:rPr lang="it-IT" dirty="0"/>
              <a:t> </a:t>
            </a:r>
            <a:r>
              <a:rPr lang="it-IT" dirty="0" err="1"/>
              <a:t>table</a:t>
            </a:r>
            <a:r>
              <a:rPr lang="it-IT" dirty="0"/>
              <a:t> utilizzando la keyword TYPE.</a:t>
            </a:r>
          </a:p>
          <a:p>
            <a:pPr lvl="1"/>
            <a:r>
              <a:rPr lang="it-IT" dirty="0"/>
              <a:t>Dichiarare una variabile della </a:t>
            </a:r>
            <a:r>
              <a:rPr lang="it-IT" dirty="0" err="1"/>
              <a:t>nested</a:t>
            </a:r>
            <a:r>
              <a:rPr lang="it-IT" dirty="0"/>
              <a:t> </a:t>
            </a:r>
            <a:r>
              <a:rPr lang="it-IT" dirty="0" err="1"/>
              <a:t>table</a:t>
            </a:r>
            <a:r>
              <a:rPr lang="it-IT" dirty="0"/>
              <a:t> utilizzando il tipo definito precedentemente</a:t>
            </a:r>
          </a:p>
        </p:txBody>
      </p:sp>
    </p:spTree>
    <p:extLst>
      <p:ext uri="{BB962C8B-B14F-4D97-AF65-F5344CB8AC3E}">
        <p14:creationId xmlns:p14="http://schemas.microsoft.com/office/powerpoint/2010/main" val="843310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0B3260-12D0-77EB-8FD2-29851E480B19}"/>
              </a:ext>
            </a:extLst>
          </p:cNvPr>
          <p:cNvSpPr>
            <a:spLocks noGrp="1"/>
          </p:cNvSpPr>
          <p:nvPr>
            <p:ph type="title"/>
          </p:nvPr>
        </p:nvSpPr>
        <p:spPr/>
        <p:txBody>
          <a:bodyPr/>
          <a:lstStyle/>
          <a:p>
            <a:r>
              <a:rPr lang="it-IT" dirty="0"/>
              <a:t>NESTED TABLE</a:t>
            </a:r>
          </a:p>
        </p:txBody>
      </p:sp>
      <p:sp>
        <p:nvSpPr>
          <p:cNvPr id="3" name="Segnaposto contenuto 2">
            <a:extLst>
              <a:ext uri="{FF2B5EF4-FFF2-40B4-BE49-F238E27FC236}">
                <a16:creationId xmlns:a16="http://schemas.microsoft.com/office/drawing/2014/main" id="{34310F97-1ECE-AA6B-8BE2-23D1FF60A658}"/>
              </a:ext>
            </a:extLst>
          </p:cNvPr>
          <p:cNvSpPr>
            <a:spLocks noGrp="1"/>
          </p:cNvSpPr>
          <p:nvPr>
            <p:ph idx="1"/>
          </p:nvPr>
        </p:nvSpPr>
        <p:spPr/>
        <p:txBody>
          <a:bodyPr/>
          <a:lstStyle/>
          <a:p>
            <a:r>
              <a:rPr lang="it-IT" dirty="0"/>
              <a:t>Inizializzare la </a:t>
            </a:r>
            <a:r>
              <a:rPr lang="it-IT" dirty="0" err="1"/>
              <a:t>nested</a:t>
            </a:r>
            <a:r>
              <a:rPr lang="it-IT" dirty="0"/>
              <a:t> </a:t>
            </a:r>
            <a:r>
              <a:rPr lang="it-IT" dirty="0" err="1"/>
              <a:t>table</a:t>
            </a:r>
            <a:endParaRPr lang="it-IT" dirty="0"/>
          </a:p>
          <a:p>
            <a:r>
              <a:rPr lang="it-IT" dirty="0"/>
              <a:t>Inserire elementi nella </a:t>
            </a:r>
            <a:r>
              <a:rPr lang="it-IT" dirty="0" err="1"/>
              <a:t>nested</a:t>
            </a:r>
            <a:r>
              <a:rPr lang="it-IT" dirty="0"/>
              <a:t> </a:t>
            </a:r>
            <a:r>
              <a:rPr lang="it-IT" dirty="0" err="1"/>
              <a:t>table</a:t>
            </a:r>
            <a:r>
              <a:rPr lang="it-IT" dirty="0"/>
              <a:t> utilizzando il metodo estendere (EXTEND) seguito dai valori da inserire.</a:t>
            </a:r>
          </a:p>
          <a:p>
            <a:r>
              <a:rPr lang="it-IT" dirty="0"/>
              <a:t>I </a:t>
            </a:r>
            <a:r>
              <a:rPr lang="it-IT" dirty="0" err="1"/>
              <a:t>princiali</a:t>
            </a:r>
            <a:r>
              <a:rPr lang="it-IT" dirty="0"/>
              <a:t> metodi con le </a:t>
            </a:r>
            <a:r>
              <a:rPr lang="it-IT" dirty="0" err="1"/>
              <a:t>nested</a:t>
            </a:r>
            <a:r>
              <a:rPr lang="it-IT" dirty="0"/>
              <a:t> </a:t>
            </a:r>
            <a:r>
              <a:rPr lang="it-IT" dirty="0" err="1"/>
              <a:t>table</a:t>
            </a:r>
            <a:r>
              <a:rPr lang="it-IT" dirty="0"/>
              <a:t> sono :</a:t>
            </a:r>
          </a:p>
          <a:p>
            <a:pPr lvl="1"/>
            <a:r>
              <a:rPr lang="it-IT" dirty="0"/>
              <a:t>ADD: consente di aggiungere un </a:t>
            </a:r>
            <a:r>
              <a:rPr lang="it-IT" dirty="0" err="1"/>
              <a:t>leemento</a:t>
            </a:r>
            <a:r>
              <a:rPr lang="it-IT" dirty="0"/>
              <a:t> alla </a:t>
            </a:r>
            <a:r>
              <a:rPr lang="it-IT" dirty="0" err="1"/>
              <a:t>nested</a:t>
            </a:r>
            <a:r>
              <a:rPr lang="it-IT" dirty="0"/>
              <a:t> </a:t>
            </a:r>
            <a:r>
              <a:rPr lang="it-IT" dirty="0" err="1"/>
              <a:t>table</a:t>
            </a:r>
            <a:r>
              <a:rPr lang="it-IT" dirty="0"/>
              <a:t>.</a:t>
            </a:r>
          </a:p>
          <a:p>
            <a:pPr lvl="1"/>
            <a:r>
              <a:rPr lang="it-IT" dirty="0"/>
              <a:t>DELETE: permette di eliminare un elemento dalla </a:t>
            </a:r>
            <a:r>
              <a:rPr lang="it-IT" dirty="0" err="1"/>
              <a:t>nested</a:t>
            </a:r>
            <a:r>
              <a:rPr lang="it-IT" dirty="0"/>
              <a:t> </a:t>
            </a:r>
            <a:r>
              <a:rPr lang="it-IT" dirty="0" err="1"/>
              <a:t>table</a:t>
            </a:r>
            <a:r>
              <a:rPr lang="it-IT" dirty="0"/>
              <a:t>.</a:t>
            </a:r>
          </a:p>
          <a:p>
            <a:pPr lvl="1"/>
            <a:r>
              <a:rPr lang="it-IT" dirty="0"/>
              <a:t>COUNT: restituisce il numero di elementi presenti nella </a:t>
            </a:r>
            <a:r>
              <a:rPr lang="it-IT" dirty="0" err="1"/>
              <a:t>nested</a:t>
            </a:r>
            <a:r>
              <a:rPr lang="it-IT" dirty="0"/>
              <a:t> </a:t>
            </a:r>
            <a:r>
              <a:rPr lang="it-IT" dirty="0" err="1"/>
              <a:t>table</a:t>
            </a:r>
            <a:r>
              <a:rPr lang="it-IT" dirty="0"/>
              <a:t>.</a:t>
            </a:r>
          </a:p>
          <a:p>
            <a:pPr lvl="1"/>
            <a:r>
              <a:rPr lang="it-IT" dirty="0"/>
              <a:t>EXIST: verifica se un elemento è presente nella </a:t>
            </a:r>
            <a:r>
              <a:rPr lang="it-IT" dirty="0" err="1"/>
              <a:t>nested</a:t>
            </a:r>
            <a:r>
              <a:rPr lang="it-IT" dirty="0"/>
              <a:t> </a:t>
            </a:r>
            <a:r>
              <a:rPr lang="it-IT" dirty="0" err="1"/>
              <a:t>table</a:t>
            </a:r>
            <a:r>
              <a:rPr lang="it-IT" dirty="0"/>
              <a:t>.</a:t>
            </a:r>
          </a:p>
          <a:p>
            <a:pPr lvl="1"/>
            <a:endParaRPr lang="it-IT" dirty="0"/>
          </a:p>
        </p:txBody>
      </p:sp>
    </p:spTree>
    <p:extLst>
      <p:ext uri="{BB962C8B-B14F-4D97-AF65-F5344CB8AC3E}">
        <p14:creationId xmlns:p14="http://schemas.microsoft.com/office/powerpoint/2010/main" val="3895509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7697AB-FD3E-EC26-3CDA-C1A2B538BFD0}"/>
              </a:ext>
            </a:extLst>
          </p:cNvPr>
          <p:cNvSpPr>
            <a:spLocks noGrp="1"/>
          </p:cNvSpPr>
          <p:nvPr>
            <p:ph type="title"/>
          </p:nvPr>
        </p:nvSpPr>
        <p:spPr/>
        <p:txBody>
          <a:bodyPr/>
          <a:lstStyle/>
          <a:p>
            <a:r>
              <a:rPr lang="it-IT" dirty="0"/>
              <a:t>Come avviarlo ?</a:t>
            </a:r>
          </a:p>
        </p:txBody>
      </p:sp>
      <p:pic>
        <p:nvPicPr>
          <p:cNvPr id="5" name="Segnaposto contenuto 4" descr="Immagine che contiene testo, software, Software multimediale, schermata&#10;&#10;Il contenuto generato dall'IA potrebbe non essere corretto.">
            <a:extLst>
              <a:ext uri="{FF2B5EF4-FFF2-40B4-BE49-F238E27FC236}">
                <a16:creationId xmlns:a16="http://schemas.microsoft.com/office/drawing/2014/main" id="{B5C6EB96-8632-3A68-D316-CDF7B1820663}"/>
              </a:ext>
            </a:extLst>
          </p:cNvPr>
          <p:cNvPicPr>
            <a:picLocks noGrp="1" noChangeAspect="1"/>
          </p:cNvPicPr>
          <p:nvPr>
            <p:ph idx="1"/>
          </p:nvPr>
        </p:nvPicPr>
        <p:blipFill>
          <a:blip r:embed="rId2"/>
          <a:stretch>
            <a:fillRect/>
          </a:stretch>
        </p:blipFill>
        <p:spPr>
          <a:xfrm>
            <a:off x="677334" y="1488281"/>
            <a:ext cx="10274522" cy="5081852"/>
          </a:xfrm>
        </p:spPr>
      </p:pic>
      <p:sp>
        <p:nvSpPr>
          <p:cNvPr id="6" name="Rettangolo con angoli arrotondati 5">
            <a:extLst>
              <a:ext uri="{FF2B5EF4-FFF2-40B4-BE49-F238E27FC236}">
                <a16:creationId xmlns:a16="http://schemas.microsoft.com/office/drawing/2014/main" id="{2D0F1F56-6A66-4FAF-F720-FF2E7FA201DB}"/>
              </a:ext>
            </a:extLst>
          </p:cNvPr>
          <p:cNvSpPr/>
          <p:nvPr/>
        </p:nvSpPr>
        <p:spPr>
          <a:xfrm>
            <a:off x="9493956" y="3770489"/>
            <a:ext cx="338666" cy="338667"/>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2E342710-B780-712A-10D2-635CD5896F97}"/>
              </a:ext>
            </a:extLst>
          </p:cNvPr>
          <p:cNvSpPr/>
          <p:nvPr/>
        </p:nvSpPr>
        <p:spPr>
          <a:xfrm flipH="1">
            <a:off x="575732" y="1488281"/>
            <a:ext cx="1964267" cy="363097"/>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3357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9FA0F4-9660-CE74-8409-F4A227B49716}"/>
              </a:ext>
            </a:extLst>
          </p:cNvPr>
          <p:cNvSpPr>
            <a:spLocks noGrp="1"/>
          </p:cNvSpPr>
          <p:nvPr>
            <p:ph type="title"/>
          </p:nvPr>
        </p:nvSpPr>
        <p:spPr/>
        <p:txBody>
          <a:bodyPr/>
          <a:lstStyle/>
          <a:p>
            <a:r>
              <a:rPr lang="it-IT" dirty="0"/>
              <a:t>NESTED TABLE</a:t>
            </a:r>
          </a:p>
        </p:txBody>
      </p:sp>
      <p:sp>
        <p:nvSpPr>
          <p:cNvPr id="3" name="Segnaposto contenuto 2">
            <a:extLst>
              <a:ext uri="{FF2B5EF4-FFF2-40B4-BE49-F238E27FC236}">
                <a16:creationId xmlns:a16="http://schemas.microsoft.com/office/drawing/2014/main" id="{E3C4BC98-14BB-B094-2C26-E6C483C7048A}"/>
              </a:ext>
            </a:extLst>
          </p:cNvPr>
          <p:cNvSpPr>
            <a:spLocks noGrp="1"/>
          </p:cNvSpPr>
          <p:nvPr>
            <p:ph idx="1"/>
          </p:nvPr>
        </p:nvSpPr>
        <p:spPr/>
        <p:txBody>
          <a:bodyPr>
            <a:normAutofit/>
          </a:bodyPr>
          <a:lstStyle/>
          <a:p>
            <a:pPr lvl="1"/>
            <a:r>
              <a:rPr lang="it-IT" dirty="0"/>
              <a:t>FIRST: restituisce il primo elemento</a:t>
            </a:r>
          </a:p>
          <a:p>
            <a:pPr lvl="1"/>
            <a:r>
              <a:rPr lang="it-IT" dirty="0"/>
              <a:t>LAST: restituisce l’ultimo elemento</a:t>
            </a:r>
          </a:p>
          <a:p>
            <a:pPr lvl="1"/>
            <a:r>
              <a:rPr lang="it-IT" dirty="0"/>
              <a:t>PRIOR: restituisce l’elemento precedente a quello corrente nella </a:t>
            </a:r>
            <a:r>
              <a:rPr lang="it-IT" dirty="0" err="1"/>
              <a:t>nested</a:t>
            </a:r>
            <a:r>
              <a:rPr lang="it-IT" dirty="0"/>
              <a:t> </a:t>
            </a:r>
            <a:r>
              <a:rPr lang="it-IT" dirty="0" err="1"/>
              <a:t>table</a:t>
            </a:r>
            <a:r>
              <a:rPr lang="it-IT" dirty="0"/>
              <a:t>.</a:t>
            </a:r>
          </a:p>
          <a:p>
            <a:pPr lvl="1"/>
            <a:r>
              <a:rPr lang="it-IT" dirty="0"/>
              <a:t>NEXT: restituisce l’elemento successivo a quello corrente nella </a:t>
            </a:r>
            <a:r>
              <a:rPr lang="it-IT" dirty="0" err="1"/>
              <a:t>nested</a:t>
            </a:r>
            <a:r>
              <a:rPr lang="it-IT" dirty="0"/>
              <a:t> </a:t>
            </a:r>
            <a:r>
              <a:rPr lang="it-IT" dirty="0" err="1"/>
              <a:t>table</a:t>
            </a:r>
            <a:r>
              <a:rPr lang="it-IT" dirty="0"/>
              <a:t>.</a:t>
            </a:r>
          </a:p>
          <a:p>
            <a:pPr lvl="1"/>
            <a:r>
              <a:rPr lang="it-IT" dirty="0"/>
              <a:t>EXTEND: permette di estendere la dimensione della </a:t>
            </a:r>
            <a:r>
              <a:rPr lang="it-IT" dirty="0" err="1"/>
              <a:t>nested</a:t>
            </a:r>
            <a:r>
              <a:rPr lang="it-IT" dirty="0"/>
              <a:t> </a:t>
            </a:r>
            <a:r>
              <a:rPr lang="it-IT" dirty="0" err="1"/>
              <a:t>table</a:t>
            </a:r>
            <a:r>
              <a:rPr lang="it-IT" dirty="0"/>
              <a:t>.</a:t>
            </a:r>
          </a:p>
          <a:p>
            <a:pPr lvl="1"/>
            <a:r>
              <a:rPr lang="it-IT" dirty="0"/>
              <a:t>TRIM: riduce la dimensione della </a:t>
            </a:r>
            <a:r>
              <a:rPr lang="it-IT" dirty="0" err="1"/>
              <a:t>nested</a:t>
            </a:r>
            <a:r>
              <a:rPr lang="it-IT" dirty="0"/>
              <a:t> </a:t>
            </a:r>
            <a:r>
              <a:rPr lang="it-IT" dirty="0" err="1"/>
              <a:t>table</a:t>
            </a:r>
            <a:r>
              <a:rPr lang="it-IT" dirty="0"/>
              <a:t> al numero specificato di elementi.</a:t>
            </a:r>
          </a:p>
          <a:p>
            <a:pPr lvl="1"/>
            <a:r>
              <a:rPr lang="it-IT" dirty="0"/>
              <a:t>MULTISET UNION: restituisce l’unione di 2 </a:t>
            </a:r>
            <a:r>
              <a:rPr lang="it-IT" dirty="0" err="1"/>
              <a:t>nested</a:t>
            </a:r>
            <a:r>
              <a:rPr lang="it-IT" dirty="0"/>
              <a:t> </a:t>
            </a:r>
            <a:r>
              <a:rPr lang="it-IT" dirty="0" err="1"/>
              <a:t>table</a:t>
            </a:r>
            <a:r>
              <a:rPr lang="it-IT" dirty="0"/>
              <a:t> </a:t>
            </a:r>
          </a:p>
          <a:p>
            <a:pPr lvl="1"/>
            <a:r>
              <a:rPr lang="it-IT" dirty="0"/>
              <a:t>MULTISET INTERSECT: restituisce l’intersezione di 2 </a:t>
            </a:r>
            <a:r>
              <a:rPr lang="it-IT" dirty="0" err="1"/>
              <a:t>nested</a:t>
            </a:r>
            <a:r>
              <a:rPr lang="it-IT" dirty="0"/>
              <a:t> </a:t>
            </a:r>
            <a:r>
              <a:rPr lang="it-IT" dirty="0" err="1"/>
              <a:t>table</a:t>
            </a:r>
            <a:r>
              <a:rPr lang="it-IT" dirty="0"/>
              <a:t>.</a:t>
            </a:r>
          </a:p>
          <a:p>
            <a:pPr lvl="1"/>
            <a:r>
              <a:rPr lang="it-IT" dirty="0"/>
              <a:t>MULTISET EXCEPT: restituisce la differenza tra due </a:t>
            </a:r>
            <a:r>
              <a:rPr lang="it-IT" dirty="0" err="1"/>
              <a:t>nested</a:t>
            </a:r>
            <a:r>
              <a:rPr lang="it-IT" dirty="0"/>
              <a:t> </a:t>
            </a:r>
            <a:r>
              <a:rPr lang="it-IT" dirty="0" err="1"/>
              <a:t>table</a:t>
            </a:r>
            <a:r>
              <a:rPr lang="it-IT" dirty="0"/>
              <a:t>.</a:t>
            </a:r>
          </a:p>
          <a:p>
            <a:pPr lvl="1"/>
            <a:r>
              <a:rPr lang="it-IT" dirty="0"/>
              <a:t>CAST: converte una </a:t>
            </a:r>
            <a:r>
              <a:rPr lang="it-IT" dirty="0" err="1"/>
              <a:t>nested</a:t>
            </a:r>
            <a:r>
              <a:rPr lang="it-IT" dirty="0"/>
              <a:t> </a:t>
            </a:r>
            <a:r>
              <a:rPr lang="it-IT" dirty="0" err="1"/>
              <a:t>table</a:t>
            </a:r>
            <a:r>
              <a:rPr lang="it-IT" dirty="0"/>
              <a:t> in un tipo di dato diverso.</a:t>
            </a:r>
          </a:p>
        </p:txBody>
      </p:sp>
    </p:spTree>
    <p:extLst>
      <p:ext uri="{BB962C8B-B14F-4D97-AF65-F5344CB8AC3E}">
        <p14:creationId xmlns:p14="http://schemas.microsoft.com/office/powerpoint/2010/main" val="1985160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6200C0-7830-1581-2801-44B10D41BEFB}"/>
              </a:ext>
            </a:extLst>
          </p:cNvPr>
          <p:cNvSpPr>
            <a:spLocks noGrp="1"/>
          </p:cNvSpPr>
          <p:nvPr>
            <p:ph type="title"/>
          </p:nvPr>
        </p:nvSpPr>
        <p:spPr/>
        <p:txBody>
          <a:bodyPr/>
          <a:lstStyle/>
          <a:p>
            <a:r>
              <a:rPr lang="it-IT" dirty="0"/>
              <a:t>NESTED TABLE</a:t>
            </a:r>
          </a:p>
        </p:txBody>
      </p:sp>
      <p:sp>
        <p:nvSpPr>
          <p:cNvPr id="3" name="Segnaposto contenuto 2">
            <a:extLst>
              <a:ext uri="{FF2B5EF4-FFF2-40B4-BE49-F238E27FC236}">
                <a16:creationId xmlns:a16="http://schemas.microsoft.com/office/drawing/2014/main" id="{1B10A5E2-60F8-49EF-99C0-97B13FE508D5}"/>
              </a:ext>
            </a:extLst>
          </p:cNvPr>
          <p:cNvSpPr>
            <a:spLocks noGrp="1"/>
          </p:cNvSpPr>
          <p:nvPr>
            <p:ph idx="1"/>
          </p:nvPr>
        </p:nvSpPr>
        <p:spPr/>
        <p:txBody>
          <a:bodyPr/>
          <a:lstStyle/>
          <a:p>
            <a:r>
              <a:rPr lang="it-IT" dirty="0"/>
              <a:t>La </a:t>
            </a:r>
            <a:r>
              <a:rPr lang="it-IT" dirty="0" err="1"/>
              <a:t>nested</a:t>
            </a:r>
            <a:r>
              <a:rPr lang="it-IT" dirty="0"/>
              <a:t> </a:t>
            </a:r>
            <a:r>
              <a:rPr lang="it-IT" dirty="0" err="1"/>
              <a:t>table</a:t>
            </a:r>
            <a:r>
              <a:rPr lang="it-IT" dirty="0"/>
              <a:t> possono essere utilizzate per rappresentare dati complessi, ad esempio una lista di indirizzi o una lista di ordini associati a un cliente.</a:t>
            </a:r>
          </a:p>
          <a:p>
            <a:r>
              <a:rPr lang="it-IT" dirty="0"/>
              <a:t>Sono particolarmente utili quando si tratta di lavorare con i dati strumentali o quando è necessario elaborare collezioni di dati dinamiche.</a:t>
            </a:r>
          </a:p>
        </p:txBody>
      </p:sp>
    </p:spTree>
    <p:extLst>
      <p:ext uri="{BB962C8B-B14F-4D97-AF65-F5344CB8AC3E}">
        <p14:creationId xmlns:p14="http://schemas.microsoft.com/office/powerpoint/2010/main" val="948835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2238D5-A0A0-081B-CB33-92D7EF2ED61C}"/>
              </a:ext>
            </a:extLst>
          </p:cNvPr>
          <p:cNvSpPr>
            <a:spLocks noGrp="1"/>
          </p:cNvSpPr>
          <p:nvPr>
            <p:ph type="title"/>
          </p:nvPr>
        </p:nvSpPr>
        <p:spPr/>
        <p:txBody>
          <a:bodyPr/>
          <a:lstStyle/>
          <a:p>
            <a:r>
              <a:rPr lang="it-IT" dirty="0"/>
              <a:t>ESEMPIO</a:t>
            </a:r>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0272CB10-CA81-0C6B-BCE0-8094E3ED5F87}"/>
              </a:ext>
            </a:extLst>
          </p:cNvPr>
          <p:cNvPicPr>
            <a:picLocks noChangeAspect="1"/>
          </p:cNvPicPr>
          <p:nvPr/>
        </p:nvPicPr>
        <p:blipFill>
          <a:blip r:embed="rId2"/>
          <a:stretch>
            <a:fillRect/>
          </a:stretch>
        </p:blipFill>
        <p:spPr>
          <a:xfrm>
            <a:off x="4271919" y="0"/>
            <a:ext cx="7920081" cy="6858000"/>
          </a:xfrm>
          <a:prstGeom prst="rect">
            <a:avLst/>
          </a:prstGeom>
        </p:spPr>
      </p:pic>
    </p:spTree>
    <p:extLst>
      <p:ext uri="{BB962C8B-B14F-4D97-AF65-F5344CB8AC3E}">
        <p14:creationId xmlns:p14="http://schemas.microsoft.com/office/powerpoint/2010/main" val="3096125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2322B8-8C4F-B647-046C-01C27024136D}"/>
              </a:ext>
            </a:extLst>
          </p:cNvPr>
          <p:cNvSpPr>
            <a:spLocks noGrp="1"/>
          </p:cNvSpPr>
          <p:nvPr>
            <p:ph type="title"/>
          </p:nvPr>
        </p:nvSpPr>
        <p:spPr/>
        <p:txBody>
          <a:bodyPr/>
          <a:lstStyle/>
          <a:p>
            <a:r>
              <a:rPr lang="it-IT" dirty="0"/>
              <a:t>ESEMPIO</a:t>
            </a:r>
          </a:p>
        </p:txBody>
      </p:sp>
      <p:pic>
        <p:nvPicPr>
          <p:cNvPr id="5" name="Segnaposto contenuto 4" descr="Immagine che contiene testo, schermata, software&#10;&#10;Il contenuto generato dall'IA potrebbe non essere corretto.">
            <a:extLst>
              <a:ext uri="{FF2B5EF4-FFF2-40B4-BE49-F238E27FC236}">
                <a16:creationId xmlns:a16="http://schemas.microsoft.com/office/drawing/2014/main" id="{2C6B3586-CBFE-13C8-C1F0-8F2A156B158C}"/>
              </a:ext>
            </a:extLst>
          </p:cNvPr>
          <p:cNvPicPr>
            <a:picLocks noGrp="1" noChangeAspect="1"/>
          </p:cNvPicPr>
          <p:nvPr>
            <p:ph idx="1"/>
          </p:nvPr>
        </p:nvPicPr>
        <p:blipFill>
          <a:blip r:embed="rId2"/>
          <a:stretch>
            <a:fillRect/>
          </a:stretch>
        </p:blipFill>
        <p:spPr>
          <a:xfrm>
            <a:off x="4199456" y="1488281"/>
            <a:ext cx="7992544" cy="3881437"/>
          </a:xfrm>
        </p:spPr>
      </p:pic>
    </p:spTree>
    <p:extLst>
      <p:ext uri="{BB962C8B-B14F-4D97-AF65-F5344CB8AC3E}">
        <p14:creationId xmlns:p14="http://schemas.microsoft.com/office/powerpoint/2010/main" val="3125125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59396B-E688-EFAB-AED0-5FE97AF814D2}"/>
              </a:ext>
            </a:extLst>
          </p:cNvPr>
          <p:cNvSpPr>
            <a:spLocks noGrp="1"/>
          </p:cNvSpPr>
          <p:nvPr>
            <p:ph type="title"/>
          </p:nvPr>
        </p:nvSpPr>
        <p:spPr/>
        <p:txBody>
          <a:bodyPr/>
          <a:lstStyle/>
          <a:p>
            <a:r>
              <a:rPr lang="it-IT" dirty="0"/>
              <a:t>VARRAY</a:t>
            </a:r>
          </a:p>
        </p:txBody>
      </p:sp>
      <p:sp>
        <p:nvSpPr>
          <p:cNvPr id="3" name="Segnaposto contenuto 2">
            <a:extLst>
              <a:ext uri="{FF2B5EF4-FFF2-40B4-BE49-F238E27FC236}">
                <a16:creationId xmlns:a16="http://schemas.microsoft.com/office/drawing/2014/main" id="{EFA3FE13-748A-F6FD-1247-4FBF05A1DC04}"/>
              </a:ext>
            </a:extLst>
          </p:cNvPr>
          <p:cNvSpPr>
            <a:spLocks noGrp="1"/>
          </p:cNvSpPr>
          <p:nvPr>
            <p:ph idx="1"/>
          </p:nvPr>
        </p:nvSpPr>
        <p:spPr/>
        <p:txBody>
          <a:bodyPr>
            <a:normAutofit/>
          </a:bodyPr>
          <a:lstStyle/>
          <a:p>
            <a:r>
              <a:rPr lang="it-IT" dirty="0"/>
              <a:t>I VARRAY (VARIABLE-SIZE ARRAYS) sono un tipo di dati di array in PL-SQL aventi dimensioni fisse.</a:t>
            </a:r>
          </a:p>
          <a:p>
            <a:r>
              <a:rPr lang="it-IT" dirty="0"/>
              <a:t>A differenza degli array standard, che devono avere dimensioni fisse in fase di dichiarazione, i </a:t>
            </a:r>
            <a:r>
              <a:rPr lang="it-IT" dirty="0" err="1"/>
              <a:t>Varray</a:t>
            </a:r>
            <a:r>
              <a:rPr lang="it-IT" dirty="0"/>
              <a:t> consento di creare array con dimensioni diverse in base alle esigenze del programma specificata come variabile al momento della dichiarazione.</a:t>
            </a:r>
          </a:p>
          <a:p>
            <a:r>
              <a:rPr lang="it-IT" dirty="0"/>
              <a:t>Per utilizzare i </a:t>
            </a:r>
            <a:r>
              <a:rPr lang="it-IT" dirty="0" err="1"/>
              <a:t>Varray</a:t>
            </a:r>
            <a:r>
              <a:rPr lang="it-IT" dirty="0"/>
              <a:t>, è necessario definire un tipo di dati </a:t>
            </a:r>
            <a:r>
              <a:rPr lang="it-IT" dirty="0" err="1"/>
              <a:t>Varray</a:t>
            </a:r>
            <a:r>
              <a:rPr lang="it-IT" dirty="0"/>
              <a:t> specificato, che consiste nella dichiarazione di un nome per il tipo e specificare il tipo di dati degli elementi dell’array e la dimensione massima dell’array.</a:t>
            </a:r>
          </a:p>
          <a:p>
            <a:r>
              <a:rPr lang="it-IT" dirty="0"/>
              <a:t>Una volta definito i tipo di dati </a:t>
            </a:r>
            <a:r>
              <a:rPr lang="it-IT" dirty="0" err="1"/>
              <a:t>Varray</a:t>
            </a:r>
            <a:r>
              <a:rPr lang="it-IT" dirty="0"/>
              <a:t>, è possibile dichiarare una variabile di questo tipo e utilizzarla nel codice PL-SQL. È possibile accedere agli elementi dell’array utilizzando l’indice dell’elemento desiderato.</a:t>
            </a:r>
          </a:p>
        </p:txBody>
      </p:sp>
    </p:spTree>
    <p:extLst>
      <p:ext uri="{BB962C8B-B14F-4D97-AF65-F5344CB8AC3E}">
        <p14:creationId xmlns:p14="http://schemas.microsoft.com/office/powerpoint/2010/main" val="716824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763934-0F28-2070-6C68-45B55ECD293B}"/>
              </a:ext>
            </a:extLst>
          </p:cNvPr>
          <p:cNvSpPr>
            <a:spLocks noGrp="1"/>
          </p:cNvSpPr>
          <p:nvPr>
            <p:ph type="title"/>
          </p:nvPr>
        </p:nvSpPr>
        <p:spPr/>
        <p:txBody>
          <a:bodyPr/>
          <a:lstStyle/>
          <a:p>
            <a:r>
              <a:rPr lang="it-IT" dirty="0"/>
              <a:t>VARRAY</a:t>
            </a:r>
          </a:p>
        </p:txBody>
      </p:sp>
      <p:sp>
        <p:nvSpPr>
          <p:cNvPr id="3" name="Segnaposto contenuto 2">
            <a:extLst>
              <a:ext uri="{FF2B5EF4-FFF2-40B4-BE49-F238E27FC236}">
                <a16:creationId xmlns:a16="http://schemas.microsoft.com/office/drawing/2014/main" id="{95FB5BCB-3A1F-69BD-E26A-E4895BEA1655}"/>
              </a:ext>
            </a:extLst>
          </p:cNvPr>
          <p:cNvSpPr>
            <a:spLocks noGrp="1"/>
          </p:cNvSpPr>
          <p:nvPr>
            <p:ph idx="1"/>
          </p:nvPr>
        </p:nvSpPr>
        <p:spPr/>
        <p:txBody>
          <a:bodyPr>
            <a:normAutofit/>
          </a:bodyPr>
          <a:lstStyle/>
          <a:p>
            <a:r>
              <a:rPr lang="it-IT" dirty="0"/>
              <a:t>I </a:t>
            </a:r>
            <a:r>
              <a:rPr lang="it-IT" dirty="0" err="1"/>
              <a:t>Varray</a:t>
            </a:r>
            <a:r>
              <a:rPr lang="it-IT" dirty="0"/>
              <a:t> possono essere utilizzati in molte situazioni in cui è necessario lavorare con insiemi di dati dinamici.</a:t>
            </a:r>
          </a:p>
          <a:p>
            <a:r>
              <a:rPr lang="it-IT" dirty="0"/>
              <a:t>Ad esempio, possono essere utilizzati per archiviare valori ottenuti da una query SQL, per tracciare modifiche alla lista di elementi o per conservare temporaneamente i risultati intermedi durante l’esecuzione di un’altra operazione.</a:t>
            </a:r>
          </a:p>
          <a:p>
            <a:r>
              <a:rPr lang="it-IT" dirty="0"/>
              <a:t>Inoltre, i </a:t>
            </a:r>
            <a:r>
              <a:rPr lang="it-IT" dirty="0" err="1"/>
              <a:t>Varray</a:t>
            </a:r>
            <a:r>
              <a:rPr lang="it-IT" dirty="0"/>
              <a:t> possono essere passati come argomenti ai blocchi anonimi PL-SQL o alle procedure e alle funzioni definite dall’utente . Ciò consente di lavorare con insiemi di dati complessi in modo più efficiente e flessibile.</a:t>
            </a:r>
          </a:p>
          <a:p>
            <a:r>
              <a:rPr lang="it-IT" dirty="0"/>
              <a:t>Tuttavia, è importante notare che i </a:t>
            </a:r>
            <a:r>
              <a:rPr lang="it-IT" dirty="0" err="1"/>
              <a:t>Varray</a:t>
            </a:r>
            <a:r>
              <a:rPr lang="it-IT" dirty="0"/>
              <a:t> hanno una dimensione massima specificata durante la dichiarazione del tipo, il che significa che non possono essere ridimensionati dinamicamente durante l’esecuzione del codice.</a:t>
            </a:r>
          </a:p>
        </p:txBody>
      </p:sp>
    </p:spTree>
    <p:extLst>
      <p:ext uri="{BB962C8B-B14F-4D97-AF65-F5344CB8AC3E}">
        <p14:creationId xmlns:p14="http://schemas.microsoft.com/office/powerpoint/2010/main" val="1897130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70C789-C1C9-FC3F-8739-B2ECDEC9999A}"/>
              </a:ext>
            </a:extLst>
          </p:cNvPr>
          <p:cNvSpPr>
            <a:spLocks noGrp="1"/>
          </p:cNvSpPr>
          <p:nvPr>
            <p:ph type="title"/>
          </p:nvPr>
        </p:nvSpPr>
        <p:spPr/>
        <p:txBody>
          <a:bodyPr/>
          <a:lstStyle/>
          <a:p>
            <a:r>
              <a:rPr lang="it-IT" dirty="0"/>
              <a:t>ESEMPIO</a:t>
            </a:r>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4254C070-5DF4-1265-951D-E44D097B8FBF}"/>
              </a:ext>
            </a:extLst>
          </p:cNvPr>
          <p:cNvPicPr>
            <a:picLocks noChangeAspect="1"/>
          </p:cNvPicPr>
          <p:nvPr/>
        </p:nvPicPr>
        <p:blipFill>
          <a:blip r:embed="rId2"/>
          <a:stretch>
            <a:fillRect/>
          </a:stretch>
        </p:blipFill>
        <p:spPr>
          <a:xfrm>
            <a:off x="5081171" y="0"/>
            <a:ext cx="7110829" cy="6858000"/>
          </a:xfrm>
          <a:prstGeom prst="rect">
            <a:avLst/>
          </a:prstGeom>
        </p:spPr>
      </p:pic>
    </p:spTree>
    <p:extLst>
      <p:ext uri="{BB962C8B-B14F-4D97-AF65-F5344CB8AC3E}">
        <p14:creationId xmlns:p14="http://schemas.microsoft.com/office/powerpoint/2010/main" val="4011888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B0E3BE-DA1E-BA6B-0886-65A99BAC53AE}"/>
              </a:ext>
            </a:extLst>
          </p:cNvPr>
          <p:cNvSpPr>
            <a:spLocks noGrp="1"/>
          </p:cNvSpPr>
          <p:nvPr>
            <p:ph type="title"/>
          </p:nvPr>
        </p:nvSpPr>
        <p:spPr/>
        <p:txBody>
          <a:bodyPr/>
          <a:lstStyle/>
          <a:p>
            <a:r>
              <a:rPr lang="it-IT" dirty="0"/>
              <a:t>I Tipi Record</a:t>
            </a:r>
          </a:p>
        </p:txBody>
      </p:sp>
      <p:sp>
        <p:nvSpPr>
          <p:cNvPr id="3" name="Segnaposto contenuto 2">
            <a:extLst>
              <a:ext uri="{FF2B5EF4-FFF2-40B4-BE49-F238E27FC236}">
                <a16:creationId xmlns:a16="http://schemas.microsoft.com/office/drawing/2014/main" id="{D8F47675-AE74-63C3-0A77-D9BBA176239E}"/>
              </a:ext>
            </a:extLst>
          </p:cNvPr>
          <p:cNvSpPr>
            <a:spLocks noGrp="1"/>
          </p:cNvSpPr>
          <p:nvPr>
            <p:ph idx="1"/>
          </p:nvPr>
        </p:nvSpPr>
        <p:spPr/>
        <p:txBody>
          <a:bodyPr/>
          <a:lstStyle/>
          <a:p>
            <a:r>
              <a:rPr lang="it-IT" dirty="0"/>
              <a:t>È una struttura composita che permette di combinare dati differenti ma collegati in un’unica logica</a:t>
            </a:r>
          </a:p>
          <a:p>
            <a:r>
              <a:rPr lang="it-IT" dirty="0"/>
              <a:t>Esistono 3 </a:t>
            </a:r>
            <a:r>
              <a:rPr lang="it-IT" dirty="0" err="1"/>
              <a:t>differrenti</a:t>
            </a:r>
            <a:r>
              <a:rPr lang="it-IT" dirty="0"/>
              <a:t> tipi di record </a:t>
            </a:r>
          </a:p>
          <a:p>
            <a:r>
              <a:rPr lang="it-IT" dirty="0" err="1"/>
              <a:t>Table</a:t>
            </a:r>
            <a:r>
              <a:rPr lang="it-IT" dirty="0"/>
              <a:t> </a:t>
            </a:r>
            <a:r>
              <a:rPr lang="it-IT" dirty="0" err="1"/>
              <a:t>Based</a:t>
            </a:r>
            <a:endParaRPr lang="it-IT" dirty="0"/>
          </a:p>
          <a:p>
            <a:r>
              <a:rPr lang="it-IT" dirty="0" err="1"/>
              <a:t>Cursor</a:t>
            </a:r>
            <a:r>
              <a:rPr lang="it-IT" dirty="0"/>
              <a:t> </a:t>
            </a:r>
            <a:r>
              <a:rPr lang="it-IT" dirty="0" err="1"/>
              <a:t>Based</a:t>
            </a:r>
            <a:endParaRPr lang="it-IT" dirty="0"/>
          </a:p>
          <a:p>
            <a:r>
              <a:rPr lang="it-IT" dirty="0"/>
              <a:t>Definiti dall’utente</a:t>
            </a:r>
          </a:p>
          <a:p>
            <a:endParaRPr lang="it-IT" dirty="0"/>
          </a:p>
        </p:txBody>
      </p:sp>
    </p:spTree>
    <p:extLst>
      <p:ext uri="{BB962C8B-B14F-4D97-AF65-F5344CB8AC3E}">
        <p14:creationId xmlns:p14="http://schemas.microsoft.com/office/powerpoint/2010/main" val="6592984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726946-2D9B-0039-AEE4-ABD9F7E9BB45}"/>
              </a:ext>
            </a:extLst>
          </p:cNvPr>
          <p:cNvSpPr>
            <a:spLocks noGrp="1"/>
          </p:cNvSpPr>
          <p:nvPr>
            <p:ph type="title"/>
          </p:nvPr>
        </p:nvSpPr>
        <p:spPr>
          <a:xfrm>
            <a:off x="677334" y="609600"/>
            <a:ext cx="4403837" cy="1320800"/>
          </a:xfrm>
        </p:spPr>
        <p:txBody>
          <a:bodyPr/>
          <a:lstStyle/>
          <a:p>
            <a:r>
              <a:rPr lang="it-IT" dirty="0"/>
              <a:t>RECORD DEFINITI DALL’UTENTE</a:t>
            </a:r>
          </a:p>
        </p:txBody>
      </p:sp>
      <p:pic>
        <p:nvPicPr>
          <p:cNvPr id="5" name="Immagine 4" descr="Immagine che contiene testo, schermata&#10;&#10;Il contenuto generato dall'IA potrebbe non essere corretto.">
            <a:extLst>
              <a:ext uri="{FF2B5EF4-FFF2-40B4-BE49-F238E27FC236}">
                <a16:creationId xmlns:a16="http://schemas.microsoft.com/office/drawing/2014/main" id="{D3C79EB7-B69C-9082-FE8D-BE28E764DD45}"/>
              </a:ext>
            </a:extLst>
          </p:cNvPr>
          <p:cNvPicPr>
            <a:picLocks noChangeAspect="1"/>
          </p:cNvPicPr>
          <p:nvPr/>
        </p:nvPicPr>
        <p:blipFill>
          <a:blip r:embed="rId2"/>
          <a:stretch>
            <a:fillRect/>
          </a:stretch>
        </p:blipFill>
        <p:spPr>
          <a:xfrm>
            <a:off x="5081171" y="0"/>
            <a:ext cx="7110829" cy="6858000"/>
          </a:xfrm>
          <a:prstGeom prst="rect">
            <a:avLst/>
          </a:prstGeom>
        </p:spPr>
      </p:pic>
    </p:spTree>
    <p:extLst>
      <p:ext uri="{BB962C8B-B14F-4D97-AF65-F5344CB8AC3E}">
        <p14:creationId xmlns:p14="http://schemas.microsoft.com/office/powerpoint/2010/main" val="3972957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C5328-77EC-AA5B-6B96-E48B7C30C043}"/>
              </a:ext>
            </a:extLst>
          </p:cNvPr>
          <p:cNvSpPr>
            <a:spLocks noGrp="1"/>
          </p:cNvSpPr>
          <p:nvPr>
            <p:ph type="title"/>
          </p:nvPr>
        </p:nvSpPr>
        <p:spPr/>
        <p:txBody>
          <a:bodyPr/>
          <a:lstStyle/>
          <a:p>
            <a:r>
              <a:rPr lang="it-IT" dirty="0"/>
              <a:t>CODICE MODULARE</a:t>
            </a:r>
          </a:p>
        </p:txBody>
      </p:sp>
      <p:sp>
        <p:nvSpPr>
          <p:cNvPr id="3" name="Segnaposto contenuto 2">
            <a:extLst>
              <a:ext uri="{FF2B5EF4-FFF2-40B4-BE49-F238E27FC236}">
                <a16:creationId xmlns:a16="http://schemas.microsoft.com/office/drawing/2014/main" id="{3177B4E4-3B4B-8B09-905A-5F6C0D4AF783}"/>
              </a:ext>
            </a:extLst>
          </p:cNvPr>
          <p:cNvSpPr>
            <a:spLocks noGrp="1"/>
          </p:cNvSpPr>
          <p:nvPr>
            <p:ph idx="1"/>
          </p:nvPr>
        </p:nvSpPr>
        <p:spPr/>
        <p:txBody>
          <a:bodyPr>
            <a:normAutofit lnSpcReduction="10000"/>
          </a:bodyPr>
          <a:lstStyle/>
          <a:p>
            <a:r>
              <a:rPr lang="it-IT" dirty="0"/>
              <a:t>Il concetto di codice modulare in L-SQL si basa sulla creazione di moduli autonomi, ogniuno dei quali svolge una funzione specifica</a:t>
            </a:r>
          </a:p>
          <a:p>
            <a:r>
              <a:rPr lang="it-IT" dirty="0"/>
              <a:t>Questi moduli possono essere procedure funzioni o pacchetti che eseguono una particolare attività o forniscono un insieme specifico di funzionalità.</a:t>
            </a:r>
          </a:p>
          <a:p>
            <a:r>
              <a:rPr lang="it-IT" dirty="0"/>
              <a:t>Nel dettaglio con il codice PL-SQL modulare si possono creare</a:t>
            </a:r>
          </a:p>
          <a:p>
            <a:pPr lvl="1"/>
            <a:r>
              <a:rPr lang="it-IT" dirty="0"/>
              <a:t>Procedure: Un procedure in PL-SQL è un blocco di codice con un nome che può essere chiamato da altri blocchi di codice . Può eseguire operazioni e accettare parametri in ingresso o restituire valori attraverso parametri in uscita.</a:t>
            </a:r>
          </a:p>
          <a:p>
            <a:pPr lvl="1"/>
            <a:r>
              <a:rPr lang="it-IT" dirty="0"/>
              <a:t>Funzioni: Le funzioni sono simili alle procedure, ma restituisce un valore. Possono essere utilizzate in espressioni SQL o assegnate a varabili</a:t>
            </a:r>
          </a:p>
          <a:p>
            <a:pPr lvl="1"/>
            <a:r>
              <a:rPr lang="it-IT" dirty="0"/>
              <a:t>Pacchetti: un pacchetto in PPL-SQL è una raccolta di procedure, funzioni, variabili e tipi di dati correlate. I pacchetti consentono di organizzare il codice in unità logiche più grandi.</a:t>
            </a:r>
          </a:p>
        </p:txBody>
      </p:sp>
    </p:spTree>
    <p:extLst>
      <p:ext uri="{BB962C8B-B14F-4D97-AF65-F5344CB8AC3E}">
        <p14:creationId xmlns:p14="http://schemas.microsoft.com/office/powerpoint/2010/main" val="165261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1" name="Isosceles Triangle 3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5" name="Isosceles Triangle 3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6" name="Isosceles Triangle 3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38" name="Isosceles Triangle 37">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pic>
        <p:nvPicPr>
          <p:cNvPr id="4" name="Segnaposto contenuto 3" descr="Immagine che contiene clipart, logo, Elementi grafici, Carattere&#10;&#10;Il contenuto generato dall'IA potrebbe non essere corretto.">
            <a:extLst>
              <a:ext uri="{FF2B5EF4-FFF2-40B4-BE49-F238E27FC236}">
                <a16:creationId xmlns:a16="http://schemas.microsoft.com/office/drawing/2014/main" id="{D13C0DED-A3CD-DAF6-9582-D22D20EA749A}"/>
              </a:ext>
            </a:extLst>
          </p:cNvPr>
          <p:cNvPicPr>
            <a:picLocks noGrp="1" noChangeAspect="1"/>
          </p:cNvPicPr>
          <p:nvPr>
            <p:ph idx="1"/>
          </p:nvPr>
        </p:nvPicPr>
        <p:blipFill>
          <a:blip r:embed="rId2"/>
          <a:srcRect l="7175" r="10340"/>
          <a:stretch/>
        </p:blipFill>
        <p:spPr>
          <a:xfrm>
            <a:off x="888604" y="1846541"/>
            <a:ext cx="3765692" cy="3172887"/>
          </a:xfrm>
          <a:prstGeom prst="rect">
            <a:avLst/>
          </a:prstGeom>
        </p:spPr>
      </p:pic>
    </p:spTree>
    <p:extLst>
      <p:ext uri="{BB962C8B-B14F-4D97-AF65-F5344CB8AC3E}">
        <p14:creationId xmlns:p14="http://schemas.microsoft.com/office/powerpoint/2010/main" val="19691018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0051AD-BAD7-2F7E-9B77-4777F4D7759C}"/>
              </a:ext>
            </a:extLst>
          </p:cNvPr>
          <p:cNvSpPr>
            <a:spLocks noGrp="1"/>
          </p:cNvSpPr>
          <p:nvPr>
            <p:ph type="title"/>
          </p:nvPr>
        </p:nvSpPr>
        <p:spPr/>
        <p:txBody>
          <a:bodyPr/>
          <a:lstStyle/>
          <a:p>
            <a:r>
              <a:rPr lang="it-IT" dirty="0"/>
              <a:t>CODICE MODULARE</a:t>
            </a:r>
          </a:p>
        </p:txBody>
      </p:sp>
      <p:sp>
        <p:nvSpPr>
          <p:cNvPr id="3" name="Segnaposto contenuto 2">
            <a:extLst>
              <a:ext uri="{FF2B5EF4-FFF2-40B4-BE49-F238E27FC236}">
                <a16:creationId xmlns:a16="http://schemas.microsoft.com/office/drawing/2014/main" id="{9C01F42E-5667-BB62-CB3B-914D50E61E68}"/>
              </a:ext>
            </a:extLst>
          </p:cNvPr>
          <p:cNvSpPr>
            <a:spLocks noGrp="1"/>
          </p:cNvSpPr>
          <p:nvPr>
            <p:ph idx="1"/>
          </p:nvPr>
        </p:nvSpPr>
        <p:spPr/>
        <p:txBody>
          <a:bodyPr/>
          <a:lstStyle/>
          <a:p>
            <a:r>
              <a:rPr lang="it-IT" dirty="0"/>
              <a:t>La modularità offre numerosi vantaggi nel processo di sviluppo e manutenzione del codice. Alcuni di questi vantaggi includono:</a:t>
            </a:r>
          </a:p>
          <a:p>
            <a:pPr lvl="1"/>
            <a:r>
              <a:rPr lang="it-IT" dirty="0"/>
              <a:t>Riutilizzo del codice: un modulo può essere chiamato da diversi parti di un’applicazione senza doverlo riscrivere ogni volta. Questo riduce la duplicazione del codice e la possibilità di errore.</a:t>
            </a:r>
          </a:p>
          <a:p>
            <a:pPr lvl="1"/>
            <a:r>
              <a:rPr lang="it-IT" dirty="0"/>
              <a:t>Facilità di manutenzione: i moduli autonomi consentono di effettuare modifiche o correzioni in una singola unità anziché in tutto il codice . Ciò semplifica il </a:t>
            </a:r>
            <a:r>
              <a:rPr lang="it-IT" dirty="0" err="1"/>
              <a:t>rocesso</a:t>
            </a:r>
            <a:r>
              <a:rPr lang="it-IT" dirty="0"/>
              <a:t> di manutenzione e riduce il rischio di introdurre errori che potrebbero influire su altre parti de codice.</a:t>
            </a:r>
          </a:p>
        </p:txBody>
      </p:sp>
    </p:spTree>
    <p:extLst>
      <p:ext uri="{BB962C8B-B14F-4D97-AF65-F5344CB8AC3E}">
        <p14:creationId xmlns:p14="http://schemas.microsoft.com/office/powerpoint/2010/main" val="534253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954542-6D09-5D50-8E02-783A04663D68}"/>
              </a:ext>
            </a:extLst>
          </p:cNvPr>
          <p:cNvSpPr>
            <a:spLocks noGrp="1"/>
          </p:cNvSpPr>
          <p:nvPr>
            <p:ph type="title"/>
          </p:nvPr>
        </p:nvSpPr>
        <p:spPr/>
        <p:txBody>
          <a:bodyPr/>
          <a:lstStyle/>
          <a:p>
            <a:r>
              <a:rPr lang="it-IT" dirty="0"/>
              <a:t>CODICE MODULARE</a:t>
            </a:r>
          </a:p>
        </p:txBody>
      </p:sp>
      <p:sp>
        <p:nvSpPr>
          <p:cNvPr id="3" name="Segnaposto contenuto 2">
            <a:extLst>
              <a:ext uri="{FF2B5EF4-FFF2-40B4-BE49-F238E27FC236}">
                <a16:creationId xmlns:a16="http://schemas.microsoft.com/office/drawing/2014/main" id="{F61AB8C5-8C63-B076-6639-285852008215}"/>
              </a:ext>
            </a:extLst>
          </p:cNvPr>
          <p:cNvSpPr>
            <a:spLocks noGrp="1"/>
          </p:cNvSpPr>
          <p:nvPr>
            <p:ph idx="1"/>
          </p:nvPr>
        </p:nvSpPr>
        <p:spPr/>
        <p:txBody>
          <a:bodyPr/>
          <a:lstStyle/>
          <a:p>
            <a:r>
              <a:rPr lang="it-IT" dirty="0"/>
              <a:t>Migliore organizzazione: suddividere il codice in moduli facilita la comprensione e la navigazione all’interno del codice sorgente. I moduli possono essere raggruppati in base alle funzionalità correlate, rendendo più semplice la ricerca e la modifica di un particolare pezzo di codice.</a:t>
            </a:r>
          </a:p>
          <a:p>
            <a:r>
              <a:rPr lang="it-IT" dirty="0"/>
              <a:t>Riduzione della complessità: suddividendo il codice in moduli autonomi, è possibile gestire in modo più efficace la complessità dell’applicazione. Ogni modulo può concentrarsi su una specifica responsabilità, semplificando la progettazione complessiva dell’applicazione.</a:t>
            </a:r>
          </a:p>
        </p:txBody>
      </p:sp>
    </p:spTree>
    <p:extLst>
      <p:ext uri="{BB962C8B-B14F-4D97-AF65-F5344CB8AC3E}">
        <p14:creationId xmlns:p14="http://schemas.microsoft.com/office/powerpoint/2010/main" val="1972057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04D589-315B-992C-49B1-3509A289F657}"/>
              </a:ext>
            </a:extLst>
          </p:cNvPr>
          <p:cNvSpPr>
            <a:spLocks noGrp="1"/>
          </p:cNvSpPr>
          <p:nvPr>
            <p:ph type="title"/>
          </p:nvPr>
        </p:nvSpPr>
        <p:spPr/>
        <p:txBody>
          <a:bodyPr/>
          <a:lstStyle/>
          <a:p>
            <a:r>
              <a:rPr lang="it-IT" dirty="0"/>
              <a:t>PROCEDURE</a:t>
            </a:r>
          </a:p>
        </p:txBody>
      </p:sp>
      <p:sp>
        <p:nvSpPr>
          <p:cNvPr id="3" name="Segnaposto contenuto 2">
            <a:extLst>
              <a:ext uri="{FF2B5EF4-FFF2-40B4-BE49-F238E27FC236}">
                <a16:creationId xmlns:a16="http://schemas.microsoft.com/office/drawing/2014/main" id="{9B258334-3A5F-ABDE-02CE-F3AFCDE111F3}"/>
              </a:ext>
            </a:extLst>
          </p:cNvPr>
          <p:cNvSpPr>
            <a:spLocks noGrp="1"/>
          </p:cNvSpPr>
          <p:nvPr>
            <p:ph idx="1"/>
          </p:nvPr>
        </p:nvSpPr>
        <p:spPr/>
        <p:txBody>
          <a:bodyPr>
            <a:normAutofit lnSpcReduction="10000"/>
          </a:bodyPr>
          <a:lstStyle/>
          <a:p>
            <a:r>
              <a:rPr lang="it-IT" dirty="0"/>
              <a:t>Le store procedure in PL-SQL sono un </a:t>
            </a:r>
            <a:r>
              <a:rPr lang="it-IT" dirty="0" err="1"/>
              <a:t>tippo</a:t>
            </a:r>
            <a:r>
              <a:rPr lang="it-IT" dirty="0"/>
              <a:t> di oggetto che può essere creato e salvato nel DBMS per eseguire una serie di operazioni.</a:t>
            </a:r>
          </a:p>
          <a:p>
            <a:r>
              <a:rPr lang="it-IT" dirty="0"/>
              <a:t>Sono utilizzate per organizzare e facilitare l’esecuzione di codice SQL complesso e ripetitivo, rendendo il codice SQL più modulare, riutilizzabile e mantenibile.</a:t>
            </a:r>
          </a:p>
          <a:p>
            <a:r>
              <a:rPr lang="it-IT" dirty="0"/>
              <a:t>Le </a:t>
            </a:r>
            <a:r>
              <a:rPr lang="it-IT" dirty="0" err="1"/>
              <a:t>stored</a:t>
            </a:r>
            <a:r>
              <a:rPr lang="it-IT" dirty="0"/>
              <a:t> </a:t>
            </a:r>
            <a:r>
              <a:rPr lang="it-IT" dirty="0" err="1"/>
              <a:t>preocedure</a:t>
            </a:r>
            <a:r>
              <a:rPr lang="it-IT" dirty="0"/>
              <a:t> possono accettare parametri input e restituire valori di output, consentendo di personalizzare l’esecuzione del codice in base ai dati forniti.</a:t>
            </a:r>
          </a:p>
          <a:p>
            <a:r>
              <a:rPr lang="it-IT" dirty="0"/>
              <a:t>Possono essere utilizzate per eseguire operazioni di manipolazione dei dati come </a:t>
            </a:r>
            <a:r>
              <a:rPr lang="it-IT" dirty="0" err="1"/>
              <a:t>insert</a:t>
            </a:r>
            <a:r>
              <a:rPr lang="it-IT" dirty="0"/>
              <a:t>, update e delete, così come per recuperare e visualizzare i dati.</a:t>
            </a:r>
          </a:p>
          <a:p>
            <a:r>
              <a:rPr lang="it-IT" dirty="0"/>
              <a:t>Per creare una </a:t>
            </a:r>
            <a:r>
              <a:rPr lang="it-IT" dirty="0" err="1"/>
              <a:t>stored</a:t>
            </a:r>
            <a:r>
              <a:rPr lang="it-IT" dirty="0"/>
              <a:t> procedure è necessario utilizzare un editor di codice PL-SQL come Oracle SQL </a:t>
            </a:r>
            <a:r>
              <a:rPr lang="it-IT" dirty="0" err="1"/>
              <a:t>Develoer</a:t>
            </a:r>
            <a:r>
              <a:rPr lang="it-IT" dirty="0"/>
              <a:t> TOAD e scrivere il codice PL-SQL</a:t>
            </a:r>
          </a:p>
        </p:txBody>
      </p:sp>
    </p:spTree>
    <p:extLst>
      <p:ext uri="{BB962C8B-B14F-4D97-AF65-F5344CB8AC3E}">
        <p14:creationId xmlns:p14="http://schemas.microsoft.com/office/powerpoint/2010/main" val="1015811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FC29EC-B1D5-8C49-8995-5041385077FC}"/>
              </a:ext>
            </a:extLst>
          </p:cNvPr>
          <p:cNvSpPr>
            <a:spLocks noGrp="1"/>
          </p:cNvSpPr>
          <p:nvPr>
            <p:ph type="title"/>
          </p:nvPr>
        </p:nvSpPr>
        <p:spPr/>
        <p:txBody>
          <a:bodyPr/>
          <a:lstStyle/>
          <a:p>
            <a:r>
              <a:rPr lang="it-IT" dirty="0"/>
              <a:t>PROCEDURE</a:t>
            </a:r>
          </a:p>
        </p:txBody>
      </p:sp>
      <p:sp>
        <p:nvSpPr>
          <p:cNvPr id="3" name="Segnaposto contenuto 2">
            <a:extLst>
              <a:ext uri="{FF2B5EF4-FFF2-40B4-BE49-F238E27FC236}">
                <a16:creationId xmlns:a16="http://schemas.microsoft.com/office/drawing/2014/main" id="{254E5CE8-BFDC-410F-4393-727C597E1F31}"/>
              </a:ext>
            </a:extLst>
          </p:cNvPr>
          <p:cNvSpPr>
            <a:spLocks noGrp="1"/>
          </p:cNvSpPr>
          <p:nvPr>
            <p:ph idx="1"/>
          </p:nvPr>
        </p:nvSpPr>
        <p:spPr/>
        <p:txBody>
          <a:bodyPr/>
          <a:lstStyle/>
          <a:p>
            <a:r>
              <a:rPr lang="it-IT" dirty="0"/>
              <a:t>Creazione di una </a:t>
            </a:r>
            <a:r>
              <a:rPr lang="it-IT" dirty="0" err="1"/>
              <a:t>Stored</a:t>
            </a:r>
            <a:r>
              <a:rPr lang="it-IT" dirty="0"/>
              <a:t> Procedure: </a:t>
            </a:r>
            <a:r>
              <a:rPr lang="it-IT" dirty="0" err="1"/>
              <a:t>er</a:t>
            </a:r>
            <a:r>
              <a:rPr lang="it-IT" dirty="0"/>
              <a:t> creare un </a:t>
            </a:r>
            <a:r>
              <a:rPr lang="it-IT" dirty="0" err="1"/>
              <a:t>stored</a:t>
            </a:r>
            <a:r>
              <a:rPr lang="it-IT" dirty="0"/>
              <a:t> procedure è necessario utilizzare una apposita sintassi come :</a:t>
            </a:r>
          </a:p>
          <a:p>
            <a:r>
              <a:rPr lang="it-IT" dirty="0"/>
              <a:t>CREATE OR REPLACE PROCEDURE </a:t>
            </a:r>
            <a:r>
              <a:rPr lang="it-IT" dirty="0" err="1"/>
              <a:t>NomeProcedure</a:t>
            </a:r>
            <a:r>
              <a:rPr lang="it-IT" dirty="0"/>
              <a:t> (</a:t>
            </a:r>
            <a:r>
              <a:rPr lang="it-IT" dirty="0" err="1"/>
              <a:t>parametrol</a:t>
            </a:r>
            <a:r>
              <a:rPr lang="it-IT" dirty="0"/>
              <a:t> TIPO, </a:t>
            </a:r>
            <a:r>
              <a:rPr lang="it-IT" dirty="0" err="1"/>
              <a:t>arametro</a:t>
            </a:r>
            <a:r>
              <a:rPr lang="it-IT" dirty="0"/>
              <a:t> TIPO) IS BEGIN</a:t>
            </a:r>
          </a:p>
          <a:p>
            <a:pPr marL="457200" lvl="1" indent="0">
              <a:buNone/>
            </a:pPr>
            <a:r>
              <a:rPr lang="it-IT" dirty="0"/>
              <a:t>	-- codice della </a:t>
            </a:r>
            <a:r>
              <a:rPr lang="it-IT" dirty="0" err="1"/>
              <a:t>stored</a:t>
            </a:r>
            <a:r>
              <a:rPr lang="it-IT" dirty="0"/>
              <a:t> procedure </a:t>
            </a:r>
          </a:p>
          <a:p>
            <a:pPr marL="457200" lvl="1" indent="0">
              <a:buNone/>
            </a:pPr>
            <a:r>
              <a:rPr lang="it-IT" dirty="0"/>
              <a:t>END </a:t>
            </a:r>
            <a:r>
              <a:rPr lang="it-IT" dirty="0" err="1"/>
              <a:t>NomeProcedura</a:t>
            </a:r>
            <a:r>
              <a:rPr lang="it-IT" dirty="0"/>
              <a:t>;</a:t>
            </a:r>
          </a:p>
          <a:p>
            <a:pPr indent="-285750"/>
            <a:r>
              <a:rPr lang="it-IT" dirty="0"/>
              <a:t>Una store procedure può accettare parametri in ingresso e restituire valori attraverso parametri in uscita o tramite il comando RETURN.</a:t>
            </a:r>
          </a:p>
          <a:p>
            <a:pPr indent="-285750"/>
            <a:r>
              <a:rPr lang="it-IT" dirty="0"/>
              <a:t>Una volta creata la procedura verrà memorizzata all’interno del DBMS come oggetto permanente e sarà possibile utilizzarla direttamente o attraverso altri moduli PL-SQL</a:t>
            </a:r>
          </a:p>
        </p:txBody>
      </p:sp>
    </p:spTree>
    <p:extLst>
      <p:ext uri="{BB962C8B-B14F-4D97-AF65-F5344CB8AC3E}">
        <p14:creationId xmlns:p14="http://schemas.microsoft.com/office/powerpoint/2010/main" val="2292694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761020-5F37-E9F0-66D4-F7CBE3C6D9C0}"/>
              </a:ext>
            </a:extLst>
          </p:cNvPr>
          <p:cNvSpPr>
            <a:spLocks noGrp="1"/>
          </p:cNvSpPr>
          <p:nvPr>
            <p:ph type="title"/>
          </p:nvPr>
        </p:nvSpPr>
        <p:spPr/>
        <p:txBody>
          <a:bodyPr/>
          <a:lstStyle/>
          <a:p>
            <a:r>
              <a:rPr lang="it-IT" dirty="0"/>
              <a:t>PROCEDURE	</a:t>
            </a:r>
          </a:p>
        </p:txBody>
      </p:sp>
      <p:sp>
        <p:nvSpPr>
          <p:cNvPr id="3" name="Segnaposto contenuto 2">
            <a:extLst>
              <a:ext uri="{FF2B5EF4-FFF2-40B4-BE49-F238E27FC236}">
                <a16:creationId xmlns:a16="http://schemas.microsoft.com/office/drawing/2014/main" id="{01940CE1-D498-8AF1-F53E-B002EEE8F431}"/>
              </a:ext>
            </a:extLst>
          </p:cNvPr>
          <p:cNvSpPr>
            <a:spLocks noGrp="1"/>
          </p:cNvSpPr>
          <p:nvPr>
            <p:ph idx="1"/>
          </p:nvPr>
        </p:nvSpPr>
        <p:spPr/>
        <p:txBody>
          <a:bodyPr/>
          <a:lstStyle/>
          <a:p>
            <a:r>
              <a:rPr lang="it-IT" dirty="0"/>
              <a:t>L’uso delle </a:t>
            </a:r>
            <a:r>
              <a:rPr lang="it-IT" dirty="0" err="1"/>
              <a:t>stored</a:t>
            </a:r>
            <a:r>
              <a:rPr lang="it-IT" dirty="0"/>
              <a:t> procedure in un sistema di gestione di un database, come Oracle, offre vari vantaggi che contribuiscono alla gestione efficiente e sicura dei dati.</a:t>
            </a:r>
          </a:p>
          <a:p>
            <a:r>
              <a:rPr lang="it-IT" dirty="0"/>
              <a:t>Ecco alcuni principali vantaggi nell’utilizzo delle </a:t>
            </a:r>
            <a:r>
              <a:rPr lang="it-IT" dirty="0" err="1"/>
              <a:t>stored</a:t>
            </a:r>
            <a:r>
              <a:rPr lang="it-IT" dirty="0"/>
              <a:t> procedure.</a:t>
            </a:r>
          </a:p>
          <a:p>
            <a:r>
              <a:rPr lang="it-IT" dirty="0"/>
              <a:t>Riduzione del traffico di Rete: Le </a:t>
            </a:r>
            <a:r>
              <a:rPr lang="it-IT" dirty="0" err="1"/>
              <a:t>stored</a:t>
            </a:r>
            <a:r>
              <a:rPr lang="it-IT" dirty="0"/>
              <a:t> procedure vengono eseguite direttamente nel database, riducendo la necessità di trasferire grandi quantità di dati tra il database e l’applicazione client. Questo può migliorare le prestazioni e ridurre il carico sulla rete.</a:t>
            </a:r>
          </a:p>
          <a:p>
            <a:r>
              <a:rPr lang="it-IT" dirty="0"/>
              <a:t>Ottimizzazione delle prestazioni: Le </a:t>
            </a:r>
            <a:r>
              <a:rPr lang="it-IT" dirty="0" err="1"/>
              <a:t>stored</a:t>
            </a:r>
            <a:r>
              <a:rPr lang="it-IT" dirty="0"/>
              <a:t> procedure vengono compilate ed eseguite dal motore del database, consentendo un’ottimizzazione delle prestazioni. La cache delle </a:t>
            </a:r>
            <a:r>
              <a:rPr lang="it-IT" dirty="0" err="1"/>
              <a:t>stored</a:t>
            </a:r>
            <a:r>
              <a:rPr lang="it-IT" dirty="0"/>
              <a:t> procedure contribuisce a ridurre i tempi di esecuzione e migliora l’efficienza complessiva del sistema.</a:t>
            </a:r>
          </a:p>
        </p:txBody>
      </p:sp>
    </p:spTree>
    <p:extLst>
      <p:ext uri="{BB962C8B-B14F-4D97-AF65-F5344CB8AC3E}">
        <p14:creationId xmlns:p14="http://schemas.microsoft.com/office/powerpoint/2010/main" val="866223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9920D8-F8FC-031D-42E8-6A333B934878}"/>
              </a:ext>
            </a:extLst>
          </p:cNvPr>
          <p:cNvSpPr>
            <a:spLocks noGrp="1"/>
          </p:cNvSpPr>
          <p:nvPr>
            <p:ph type="title"/>
          </p:nvPr>
        </p:nvSpPr>
        <p:spPr/>
        <p:txBody>
          <a:bodyPr/>
          <a:lstStyle/>
          <a:p>
            <a:r>
              <a:rPr lang="it-IT" dirty="0"/>
              <a:t>STORE PROCEDURE</a:t>
            </a:r>
          </a:p>
        </p:txBody>
      </p:sp>
      <p:sp>
        <p:nvSpPr>
          <p:cNvPr id="3" name="Segnaposto contenuto 2">
            <a:extLst>
              <a:ext uri="{FF2B5EF4-FFF2-40B4-BE49-F238E27FC236}">
                <a16:creationId xmlns:a16="http://schemas.microsoft.com/office/drawing/2014/main" id="{ED95FDF5-9ED5-A662-5A8B-984030E63DDB}"/>
              </a:ext>
            </a:extLst>
          </p:cNvPr>
          <p:cNvSpPr>
            <a:spLocks noGrp="1"/>
          </p:cNvSpPr>
          <p:nvPr>
            <p:ph idx="1"/>
          </p:nvPr>
        </p:nvSpPr>
        <p:spPr/>
        <p:txBody>
          <a:bodyPr>
            <a:normAutofit/>
          </a:bodyPr>
          <a:lstStyle/>
          <a:p>
            <a:r>
              <a:rPr lang="it-IT" b="1" dirty="0"/>
              <a:t>Riutilizzo del Codice</a:t>
            </a:r>
            <a:r>
              <a:rPr lang="it-IT" dirty="0"/>
              <a:t>: le store procedure possono essere definite una volta e riutilizzate in molteplici parti dell’applicazione o in diverse applicazioni. Questo promuove il concetto di codice modulare e riduce la duplicazione del codice.</a:t>
            </a:r>
          </a:p>
          <a:p>
            <a:r>
              <a:rPr lang="it-IT" b="1" dirty="0"/>
              <a:t>Gestione Sicura degli Accessi</a:t>
            </a:r>
            <a:r>
              <a:rPr lang="it-IT" dirty="0"/>
              <a:t>: Le </a:t>
            </a:r>
            <a:r>
              <a:rPr lang="it-IT" dirty="0" err="1"/>
              <a:t>stored</a:t>
            </a:r>
            <a:r>
              <a:rPr lang="it-IT" dirty="0"/>
              <a:t> procedure consentono di definire controlli di accesso basati su ruoli, limitando l’accesso agli utenti solo alle funzionalità specifiche offerte dalle procedure. Ciò contribuisce a garantire la sicurezza e il controllo degli accessi ai dati sensibili.</a:t>
            </a:r>
          </a:p>
          <a:p>
            <a:r>
              <a:rPr lang="it-IT" b="1" dirty="0" err="1"/>
              <a:t>Transazionalità</a:t>
            </a:r>
            <a:r>
              <a:rPr lang="it-IT" dirty="0"/>
              <a:t>: Le store procedure possono essere utilizzate </a:t>
            </a:r>
            <a:r>
              <a:rPr lang="it-IT" dirty="0" err="1"/>
              <a:t>er</a:t>
            </a:r>
            <a:r>
              <a:rPr lang="it-IT" dirty="0"/>
              <a:t> definire e gestire transazioni </a:t>
            </a:r>
            <a:r>
              <a:rPr lang="it-IT" dirty="0" err="1"/>
              <a:t>complesse.Le</a:t>
            </a:r>
            <a:r>
              <a:rPr lang="it-IT" dirty="0"/>
              <a:t> transazioni possono essere iniziate, commesse o annullate all’internodi una </a:t>
            </a:r>
            <a:r>
              <a:rPr lang="it-IT" dirty="0" err="1"/>
              <a:t>stored</a:t>
            </a:r>
            <a:r>
              <a:rPr lang="it-IT" dirty="0"/>
              <a:t> procedure, garantendo l’integrità dei dati e la consistenza del database.</a:t>
            </a:r>
          </a:p>
        </p:txBody>
      </p:sp>
    </p:spTree>
    <p:extLst>
      <p:ext uri="{BB962C8B-B14F-4D97-AF65-F5344CB8AC3E}">
        <p14:creationId xmlns:p14="http://schemas.microsoft.com/office/powerpoint/2010/main" val="16784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2EC6CC-710F-C61D-1335-D797D68B9FE0}"/>
              </a:ext>
            </a:extLst>
          </p:cNvPr>
          <p:cNvSpPr>
            <a:spLocks noGrp="1"/>
          </p:cNvSpPr>
          <p:nvPr>
            <p:ph type="title"/>
          </p:nvPr>
        </p:nvSpPr>
        <p:spPr/>
        <p:txBody>
          <a:bodyPr/>
          <a:lstStyle/>
          <a:p>
            <a:r>
              <a:rPr lang="it-IT" dirty="0"/>
              <a:t>Procedure</a:t>
            </a:r>
          </a:p>
        </p:txBody>
      </p:sp>
      <p:sp>
        <p:nvSpPr>
          <p:cNvPr id="3" name="Segnaposto contenuto 2">
            <a:extLst>
              <a:ext uri="{FF2B5EF4-FFF2-40B4-BE49-F238E27FC236}">
                <a16:creationId xmlns:a16="http://schemas.microsoft.com/office/drawing/2014/main" id="{1C6BC486-5F6D-57FD-585C-C1BAB9B4FA4E}"/>
              </a:ext>
            </a:extLst>
          </p:cNvPr>
          <p:cNvSpPr>
            <a:spLocks noGrp="1"/>
          </p:cNvSpPr>
          <p:nvPr>
            <p:ph idx="1"/>
          </p:nvPr>
        </p:nvSpPr>
        <p:spPr/>
        <p:txBody>
          <a:bodyPr/>
          <a:lstStyle/>
          <a:p>
            <a:r>
              <a:rPr lang="it-IT" dirty="0"/>
              <a:t>Semplificazione del Codice Client: l’utilizzo delle </a:t>
            </a:r>
            <a:r>
              <a:rPr lang="it-IT" dirty="0" err="1"/>
              <a:t>stored</a:t>
            </a:r>
            <a:r>
              <a:rPr lang="it-IT" dirty="0"/>
              <a:t> procedure consente di ridurre la complessità del codice nelle applicazioni client. Le operazioni complesse possono essere eseguite nel database, e l’applicazione client deve sono chiamare la </a:t>
            </a:r>
            <a:r>
              <a:rPr lang="it-IT" dirty="0" err="1"/>
              <a:t>stored</a:t>
            </a:r>
            <a:r>
              <a:rPr lang="it-IT" dirty="0"/>
              <a:t> procedure appropriata.</a:t>
            </a:r>
          </a:p>
          <a:p>
            <a:r>
              <a:rPr lang="it-IT" dirty="0"/>
              <a:t>Manutenibilità del Codice: Le </a:t>
            </a:r>
            <a:r>
              <a:rPr lang="it-IT" dirty="0" err="1"/>
              <a:t>stored</a:t>
            </a:r>
            <a:r>
              <a:rPr lang="it-IT" dirty="0"/>
              <a:t> procedure facilitano la manutenzione del codice, in quanto eventuali modifiche alle logiche di business possono essere apportate nel database senza richiedere modifiche nelle applicazioni client.</a:t>
            </a:r>
          </a:p>
          <a:p>
            <a:r>
              <a:rPr lang="it-IT" dirty="0"/>
              <a:t>Isolamento del Codice: Le </a:t>
            </a:r>
            <a:r>
              <a:rPr lang="it-IT" dirty="0" err="1"/>
              <a:t>stored</a:t>
            </a:r>
            <a:r>
              <a:rPr lang="it-IT" dirty="0"/>
              <a:t> procedure consentono di isolare la logica di business e di accesso ai dati all’interno del database. Questo migliora la manutenibilità e la compressibilità del codice.</a:t>
            </a:r>
          </a:p>
        </p:txBody>
      </p:sp>
    </p:spTree>
    <p:extLst>
      <p:ext uri="{BB962C8B-B14F-4D97-AF65-F5344CB8AC3E}">
        <p14:creationId xmlns:p14="http://schemas.microsoft.com/office/powerpoint/2010/main" val="31771481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E55BC6-6CAF-55A9-EE5B-D23DFD0AB6B7}"/>
              </a:ext>
            </a:extLst>
          </p:cNvPr>
          <p:cNvSpPr>
            <a:spLocks noGrp="1"/>
          </p:cNvSpPr>
          <p:nvPr>
            <p:ph type="title"/>
          </p:nvPr>
        </p:nvSpPr>
        <p:spPr/>
        <p:txBody>
          <a:bodyPr/>
          <a:lstStyle/>
          <a:p>
            <a:r>
              <a:rPr lang="it-IT" dirty="0"/>
              <a:t>FUNZIONI</a:t>
            </a:r>
          </a:p>
        </p:txBody>
      </p:sp>
      <p:sp>
        <p:nvSpPr>
          <p:cNvPr id="3" name="Segnaposto contenuto 2">
            <a:extLst>
              <a:ext uri="{FF2B5EF4-FFF2-40B4-BE49-F238E27FC236}">
                <a16:creationId xmlns:a16="http://schemas.microsoft.com/office/drawing/2014/main" id="{AFB91D1F-AF20-C6FF-AD10-E3A1F287FE2F}"/>
              </a:ext>
            </a:extLst>
          </p:cNvPr>
          <p:cNvSpPr>
            <a:spLocks noGrp="1"/>
          </p:cNvSpPr>
          <p:nvPr>
            <p:ph idx="1"/>
          </p:nvPr>
        </p:nvSpPr>
        <p:spPr/>
        <p:txBody>
          <a:bodyPr/>
          <a:lstStyle/>
          <a:p>
            <a:r>
              <a:rPr lang="it-IT" dirty="0"/>
              <a:t>nel PL-SQL le funzioni sono una parte essenziale delle routine di programmazione che consentono di eseguire compiti specifici e restituire un risultato </a:t>
            </a:r>
          </a:p>
          <a:p>
            <a:r>
              <a:rPr lang="it-IT" dirty="0"/>
              <a:t>Le funzioni in PL-SQL sono blocchi di codice modulare riutilizzabile che restituiscono un valore.</a:t>
            </a:r>
          </a:p>
          <a:p>
            <a:r>
              <a:rPr lang="it-IT" dirty="0"/>
              <a:t>Possono accettare input (parametri) produrre output sotto forma di un risultato</a:t>
            </a:r>
          </a:p>
          <a:p>
            <a:r>
              <a:rPr lang="it-IT" dirty="0"/>
              <a:t>Le funzioni nel PL-SQL possono essere di 2 tipi:</a:t>
            </a:r>
          </a:p>
          <a:p>
            <a:pPr lvl="1"/>
            <a:r>
              <a:rPr lang="it-IT" dirty="0"/>
              <a:t>Funzioni definiti dall’utente</a:t>
            </a:r>
          </a:p>
          <a:p>
            <a:pPr lvl="1"/>
            <a:r>
              <a:rPr lang="it-IT" dirty="0"/>
              <a:t>Funzioni di sistema</a:t>
            </a:r>
          </a:p>
        </p:txBody>
      </p:sp>
    </p:spTree>
    <p:extLst>
      <p:ext uri="{BB962C8B-B14F-4D97-AF65-F5344CB8AC3E}">
        <p14:creationId xmlns:p14="http://schemas.microsoft.com/office/powerpoint/2010/main" val="716915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4D07C5-CF55-6F06-270B-3E047A6E7A45}"/>
              </a:ext>
            </a:extLst>
          </p:cNvPr>
          <p:cNvSpPr>
            <a:spLocks noGrp="1"/>
          </p:cNvSpPr>
          <p:nvPr>
            <p:ph type="title"/>
          </p:nvPr>
        </p:nvSpPr>
        <p:spPr/>
        <p:txBody>
          <a:bodyPr/>
          <a:lstStyle/>
          <a:p>
            <a:r>
              <a:rPr lang="it-IT" dirty="0"/>
              <a:t>FUNZIONI</a:t>
            </a:r>
          </a:p>
        </p:txBody>
      </p:sp>
      <p:sp>
        <p:nvSpPr>
          <p:cNvPr id="3" name="Segnaposto contenuto 2">
            <a:extLst>
              <a:ext uri="{FF2B5EF4-FFF2-40B4-BE49-F238E27FC236}">
                <a16:creationId xmlns:a16="http://schemas.microsoft.com/office/drawing/2014/main" id="{0EAAA5AE-137C-E2C2-114E-3C464ADD5A66}"/>
              </a:ext>
            </a:extLst>
          </p:cNvPr>
          <p:cNvSpPr>
            <a:spLocks noGrp="1"/>
          </p:cNvSpPr>
          <p:nvPr>
            <p:ph idx="1"/>
          </p:nvPr>
        </p:nvSpPr>
        <p:spPr/>
        <p:txBody>
          <a:bodyPr>
            <a:normAutofit fontScale="77500" lnSpcReduction="20000"/>
          </a:bodyPr>
          <a:lstStyle/>
          <a:p>
            <a:r>
              <a:rPr lang="it-IT" dirty="0"/>
              <a:t>Funzioni definite dall’utente: sono funzioni personalizzate create dall’utente per eseguire operazioni specifiche. Possono essere definite all’interno di un blocco PL-SQL o di un pacchetto.</a:t>
            </a:r>
          </a:p>
          <a:p>
            <a:r>
              <a:rPr lang="it-IT" dirty="0"/>
              <a:t>Funzioni di sistema: sono funzioni predefinite fornite dal PL-SQL e utilizzate per eseguire operazioni comuni come la conversazione di tipi di dati, l’operazione matematica, la manipolazione delle stringhe, ecc.</a:t>
            </a:r>
          </a:p>
          <a:p>
            <a:pPr marL="0" indent="0">
              <a:buNone/>
            </a:pPr>
            <a:r>
              <a:rPr lang="it-IT" dirty="0"/>
              <a:t>CREATE [OR REPLACE] FUNCTION </a:t>
            </a:r>
            <a:r>
              <a:rPr lang="it-IT" dirty="0" err="1"/>
              <a:t>nome_funzione</a:t>
            </a:r>
            <a:r>
              <a:rPr lang="it-IT" dirty="0"/>
              <a:t> (parametro1 TIPO, parametro2 TIPO,…)</a:t>
            </a:r>
          </a:p>
          <a:p>
            <a:pPr marL="0" indent="0">
              <a:buNone/>
            </a:pPr>
            <a:r>
              <a:rPr lang="it-IT" dirty="0"/>
              <a:t>RETURN TIPO_RESTITUITO</a:t>
            </a:r>
          </a:p>
          <a:p>
            <a:pPr marL="0" indent="0">
              <a:buNone/>
            </a:pPr>
            <a:r>
              <a:rPr lang="it-IT" dirty="0"/>
              <a:t>IS</a:t>
            </a:r>
          </a:p>
          <a:p>
            <a:pPr marL="0" indent="0">
              <a:buNone/>
            </a:pPr>
            <a:r>
              <a:rPr lang="it-IT" dirty="0"/>
              <a:t> -- dichiarazioni di variabili locali</a:t>
            </a:r>
          </a:p>
          <a:p>
            <a:pPr marL="0" indent="0">
              <a:buNone/>
            </a:pPr>
            <a:r>
              <a:rPr lang="it-IT" dirty="0"/>
              <a:t>BEGIN</a:t>
            </a:r>
          </a:p>
          <a:p>
            <a:pPr marL="0" indent="0">
              <a:buNone/>
            </a:pPr>
            <a:r>
              <a:rPr lang="it-IT" dirty="0"/>
              <a:t> -- Corpo della funzione</a:t>
            </a:r>
          </a:p>
          <a:p>
            <a:pPr marL="0" indent="0">
              <a:buNone/>
            </a:pPr>
            <a:r>
              <a:rPr lang="it-IT" dirty="0"/>
              <a:t> -- Operazioni e calcoli</a:t>
            </a:r>
          </a:p>
          <a:p>
            <a:pPr marL="0" indent="0">
              <a:buNone/>
            </a:pPr>
            <a:r>
              <a:rPr lang="it-IT" dirty="0"/>
              <a:t>RETUNR risultato; – restituzione del risultato</a:t>
            </a:r>
          </a:p>
          <a:p>
            <a:pPr marL="0" indent="0">
              <a:buNone/>
            </a:pPr>
            <a:r>
              <a:rPr lang="it-IT" dirty="0"/>
              <a:t>END </a:t>
            </a:r>
            <a:r>
              <a:rPr lang="it-IT" dirty="0" err="1"/>
              <a:t>nome_funzione</a:t>
            </a:r>
            <a:r>
              <a:rPr lang="it-IT" dirty="0"/>
              <a:t>;</a:t>
            </a:r>
          </a:p>
        </p:txBody>
      </p:sp>
    </p:spTree>
    <p:extLst>
      <p:ext uri="{BB962C8B-B14F-4D97-AF65-F5344CB8AC3E}">
        <p14:creationId xmlns:p14="http://schemas.microsoft.com/office/powerpoint/2010/main" val="1096077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32DB3-7DED-0276-84F6-A656992AA4C7}"/>
              </a:ext>
            </a:extLst>
          </p:cNvPr>
          <p:cNvSpPr>
            <a:spLocks noGrp="1"/>
          </p:cNvSpPr>
          <p:nvPr>
            <p:ph type="title"/>
          </p:nvPr>
        </p:nvSpPr>
        <p:spPr/>
        <p:txBody>
          <a:bodyPr/>
          <a:lstStyle/>
          <a:p>
            <a:r>
              <a:rPr lang="it-IT" dirty="0"/>
              <a:t>FUNZIONI</a:t>
            </a:r>
          </a:p>
        </p:txBody>
      </p:sp>
      <p:sp>
        <p:nvSpPr>
          <p:cNvPr id="3" name="Segnaposto contenuto 2">
            <a:extLst>
              <a:ext uri="{FF2B5EF4-FFF2-40B4-BE49-F238E27FC236}">
                <a16:creationId xmlns:a16="http://schemas.microsoft.com/office/drawing/2014/main" id="{2EA2EF57-868A-A39C-EF45-BA8918B713E9}"/>
              </a:ext>
            </a:extLst>
          </p:cNvPr>
          <p:cNvSpPr>
            <a:spLocks noGrp="1"/>
          </p:cNvSpPr>
          <p:nvPr>
            <p:ph idx="1"/>
          </p:nvPr>
        </p:nvSpPr>
        <p:spPr/>
        <p:txBody>
          <a:bodyPr/>
          <a:lstStyle/>
          <a:p>
            <a:r>
              <a:rPr lang="it-IT" dirty="0"/>
              <a:t>Le funzioni nel PL-SQL possono essere utilizzate in vari modi, come assegnazione di valore a una variabile, esecuzione all’interno di una query SQL o in un’istruzione condizionale come IF-THEN-ELSE. Possono anche restituire valori di diversi tipi di dati come numeri, stringhe, date, ecc.</a:t>
            </a:r>
          </a:p>
          <a:p>
            <a:r>
              <a:rPr lang="it-IT" dirty="0"/>
              <a:t>Inoltre, le funzioni possono accettare parametri di input, che possono essere utilizzati per personalizzare il comportamento della funzione </a:t>
            </a:r>
            <a:r>
              <a:rPr lang="it-IT" dirty="0" err="1"/>
              <a:t>dtessa</a:t>
            </a:r>
            <a:r>
              <a:rPr lang="it-IT" dirty="0"/>
              <a:t>. Questi parametri possono essere passati quando la funzione viene chiamata o essere assegnati a valori di default.</a:t>
            </a:r>
          </a:p>
          <a:p>
            <a:endParaRPr lang="it-IT" dirty="0"/>
          </a:p>
        </p:txBody>
      </p:sp>
    </p:spTree>
    <p:extLst>
      <p:ext uri="{BB962C8B-B14F-4D97-AF65-F5344CB8AC3E}">
        <p14:creationId xmlns:p14="http://schemas.microsoft.com/office/powerpoint/2010/main" val="65715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589CF0-F4BA-52D6-C513-439712CA67FE}"/>
              </a:ext>
            </a:extLst>
          </p:cNvPr>
          <p:cNvSpPr>
            <a:spLocks noGrp="1"/>
          </p:cNvSpPr>
          <p:nvPr>
            <p:ph type="title"/>
          </p:nvPr>
        </p:nvSpPr>
        <p:spPr/>
        <p:txBody>
          <a:bodyPr/>
          <a:lstStyle/>
          <a:p>
            <a:r>
              <a:rPr lang="it-IT" dirty="0"/>
              <a:t>Database</a:t>
            </a:r>
          </a:p>
        </p:txBody>
      </p:sp>
      <p:sp>
        <p:nvSpPr>
          <p:cNvPr id="3" name="Segnaposto contenuto 2">
            <a:extLst>
              <a:ext uri="{FF2B5EF4-FFF2-40B4-BE49-F238E27FC236}">
                <a16:creationId xmlns:a16="http://schemas.microsoft.com/office/drawing/2014/main" id="{21A6FCBF-DF2C-2EF6-406A-C92FA26DA07F}"/>
              </a:ext>
            </a:extLst>
          </p:cNvPr>
          <p:cNvSpPr>
            <a:spLocks noGrp="1"/>
          </p:cNvSpPr>
          <p:nvPr>
            <p:ph idx="1"/>
          </p:nvPr>
        </p:nvSpPr>
        <p:spPr/>
        <p:txBody>
          <a:bodyPr/>
          <a:lstStyle/>
          <a:p>
            <a:r>
              <a:rPr lang="it-IT" dirty="0"/>
              <a:t>Database relazionale </a:t>
            </a:r>
          </a:p>
          <a:p>
            <a:r>
              <a:rPr lang="it-IT" dirty="0"/>
              <a:t>PLS Sequel linguaggio procedurale </a:t>
            </a:r>
          </a:p>
          <a:p>
            <a:r>
              <a:rPr lang="it-IT" dirty="0"/>
              <a:t>Linguaggio </a:t>
            </a:r>
            <a:r>
              <a:rPr lang="it-IT" b="1" dirty="0"/>
              <a:t>strutturale</a:t>
            </a:r>
            <a:r>
              <a:rPr lang="it-IT" dirty="0"/>
              <a:t>: cioè richiede che tutte le istruzioni siano impostate in un formato preciso e sintatticamente corretto.</a:t>
            </a:r>
          </a:p>
          <a:p>
            <a:r>
              <a:rPr lang="it-IT" dirty="0"/>
              <a:t>Permette la creazioni di </a:t>
            </a:r>
            <a:r>
              <a:rPr lang="it-IT" b="1" dirty="0"/>
              <a:t>viste</a:t>
            </a:r>
            <a:r>
              <a:rPr lang="it-IT" dirty="0"/>
              <a:t> ovvero una sorta di tabella virtuale che permettono di creare istanze di una tabella esistente in cui dati vengono selezionati in base a determinati criteri</a:t>
            </a:r>
          </a:p>
        </p:txBody>
      </p:sp>
    </p:spTree>
    <p:extLst>
      <p:ext uri="{BB962C8B-B14F-4D97-AF65-F5344CB8AC3E}">
        <p14:creationId xmlns:p14="http://schemas.microsoft.com/office/powerpoint/2010/main" val="1171299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F94C67-498D-19E6-89EB-742E08B748D2}"/>
              </a:ext>
            </a:extLst>
          </p:cNvPr>
          <p:cNvSpPr>
            <a:spLocks noGrp="1"/>
          </p:cNvSpPr>
          <p:nvPr>
            <p:ph type="title"/>
          </p:nvPr>
        </p:nvSpPr>
        <p:spPr/>
        <p:txBody>
          <a:bodyPr/>
          <a:lstStyle/>
          <a:p>
            <a:r>
              <a:rPr lang="it-IT" dirty="0"/>
              <a:t>esempio</a:t>
            </a:r>
          </a:p>
        </p:txBody>
      </p:sp>
      <p:pic>
        <p:nvPicPr>
          <p:cNvPr id="5" name="Segnaposto contenuto 4" descr="Immagine che contiene testo, Carattere, schermata&#10;&#10;Il contenuto generato dall'IA potrebbe non essere corretto.">
            <a:extLst>
              <a:ext uri="{FF2B5EF4-FFF2-40B4-BE49-F238E27FC236}">
                <a16:creationId xmlns:a16="http://schemas.microsoft.com/office/drawing/2014/main" id="{0AC27BC3-50DD-A527-ECA3-56ED8F45BFE8}"/>
              </a:ext>
            </a:extLst>
          </p:cNvPr>
          <p:cNvPicPr>
            <a:picLocks noGrp="1" noChangeAspect="1"/>
          </p:cNvPicPr>
          <p:nvPr>
            <p:ph idx="1"/>
          </p:nvPr>
        </p:nvPicPr>
        <p:blipFill>
          <a:blip r:embed="rId2"/>
          <a:stretch>
            <a:fillRect/>
          </a:stretch>
        </p:blipFill>
        <p:spPr>
          <a:xfrm>
            <a:off x="677863" y="3208245"/>
            <a:ext cx="8596312" cy="1786122"/>
          </a:xfrm>
        </p:spPr>
      </p:pic>
      <p:pic>
        <p:nvPicPr>
          <p:cNvPr id="7" name="Immagine 6" descr="Immagine che contiene testo, Software multimediale, schermata, software&#10;&#10;Il contenuto generato dall'IA potrebbe non essere corretto.">
            <a:extLst>
              <a:ext uri="{FF2B5EF4-FFF2-40B4-BE49-F238E27FC236}">
                <a16:creationId xmlns:a16="http://schemas.microsoft.com/office/drawing/2014/main" id="{5E507265-FC97-6536-7751-28F6C2392C5E}"/>
              </a:ext>
            </a:extLst>
          </p:cNvPr>
          <p:cNvPicPr>
            <a:picLocks noChangeAspect="1"/>
          </p:cNvPicPr>
          <p:nvPr/>
        </p:nvPicPr>
        <p:blipFill>
          <a:blip r:embed="rId3"/>
          <a:stretch>
            <a:fillRect/>
          </a:stretch>
        </p:blipFill>
        <p:spPr>
          <a:xfrm>
            <a:off x="677334" y="5245100"/>
            <a:ext cx="7772400" cy="1338580"/>
          </a:xfrm>
          <a:prstGeom prst="rect">
            <a:avLst/>
          </a:prstGeom>
        </p:spPr>
      </p:pic>
    </p:spTree>
    <p:extLst>
      <p:ext uri="{BB962C8B-B14F-4D97-AF65-F5344CB8AC3E}">
        <p14:creationId xmlns:p14="http://schemas.microsoft.com/office/powerpoint/2010/main" val="3441463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F3C664-83D0-E2B7-F339-DD6045591447}"/>
              </a:ext>
            </a:extLst>
          </p:cNvPr>
          <p:cNvSpPr>
            <a:spLocks noGrp="1"/>
          </p:cNvSpPr>
          <p:nvPr>
            <p:ph type="title"/>
          </p:nvPr>
        </p:nvSpPr>
        <p:spPr/>
        <p:txBody>
          <a:bodyPr/>
          <a:lstStyle/>
          <a:p>
            <a:r>
              <a:rPr lang="it-IT" dirty="0"/>
              <a:t>Best practice</a:t>
            </a:r>
          </a:p>
        </p:txBody>
      </p:sp>
      <p:sp>
        <p:nvSpPr>
          <p:cNvPr id="3" name="Segnaposto contenuto 2">
            <a:extLst>
              <a:ext uri="{FF2B5EF4-FFF2-40B4-BE49-F238E27FC236}">
                <a16:creationId xmlns:a16="http://schemas.microsoft.com/office/drawing/2014/main" id="{D77C79D0-57C5-D96A-F6E3-35C305983930}"/>
              </a:ext>
            </a:extLst>
          </p:cNvPr>
          <p:cNvSpPr>
            <a:spLocks noGrp="1"/>
          </p:cNvSpPr>
          <p:nvPr>
            <p:ph idx="1"/>
          </p:nvPr>
        </p:nvSpPr>
        <p:spPr/>
        <p:txBody>
          <a:bodyPr/>
          <a:lstStyle/>
          <a:p>
            <a:r>
              <a:rPr lang="it-IT" dirty="0"/>
              <a:t>Il tipo definito solo per l’input e non per l’output.</a:t>
            </a:r>
          </a:p>
          <a:p>
            <a:r>
              <a:rPr lang="it-IT" dirty="0"/>
              <a:t>La nostra funzione deve essere sempre deterministica. Quindi in base ad un input deve produrre un output.</a:t>
            </a:r>
          </a:p>
          <a:p>
            <a:endParaRPr lang="it-IT" dirty="0"/>
          </a:p>
        </p:txBody>
      </p:sp>
    </p:spTree>
    <p:extLst>
      <p:ext uri="{BB962C8B-B14F-4D97-AF65-F5344CB8AC3E}">
        <p14:creationId xmlns:p14="http://schemas.microsoft.com/office/powerpoint/2010/main" val="27710862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DB60E8-9370-C329-B763-137D6E0C094C}"/>
              </a:ext>
            </a:extLst>
          </p:cNvPr>
          <p:cNvSpPr>
            <a:spLocks noGrp="1"/>
          </p:cNvSpPr>
          <p:nvPr>
            <p:ph type="title"/>
          </p:nvPr>
        </p:nvSpPr>
        <p:spPr/>
        <p:txBody>
          <a:bodyPr/>
          <a:lstStyle/>
          <a:p>
            <a:r>
              <a:rPr lang="it-IT" dirty="0"/>
              <a:t>TRIGGER</a:t>
            </a:r>
          </a:p>
        </p:txBody>
      </p:sp>
      <p:sp>
        <p:nvSpPr>
          <p:cNvPr id="3" name="Segnaposto contenuto 2">
            <a:extLst>
              <a:ext uri="{FF2B5EF4-FFF2-40B4-BE49-F238E27FC236}">
                <a16:creationId xmlns:a16="http://schemas.microsoft.com/office/drawing/2014/main" id="{E4401818-EAB7-3E4E-E806-8C9D79B5C2A2}"/>
              </a:ext>
            </a:extLst>
          </p:cNvPr>
          <p:cNvSpPr>
            <a:spLocks noGrp="1"/>
          </p:cNvSpPr>
          <p:nvPr>
            <p:ph idx="1"/>
          </p:nvPr>
        </p:nvSpPr>
        <p:spPr/>
        <p:txBody>
          <a:bodyPr/>
          <a:lstStyle/>
          <a:p>
            <a:r>
              <a:rPr lang="it-IT" dirty="0"/>
              <a:t>I trigger sono blocchi di codice PL-SQL che vengono eseguiti automaticamente in risposta a determinati eventi che si verificano su una tabella o una vista in Oracle. </a:t>
            </a:r>
          </a:p>
          <a:p>
            <a:r>
              <a:rPr lang="it-IT" dirty="0"/>
              <a:t>Esistono diversi tipi di trigger che possono essere definiti nel PL-SQL:</a:t>
            </a:r>
          </a:p>
          <a:p>
            <a:pPr lvl="1"/>
            <a:r>
              <a:rPr lang="it-IT" dirty="0"/>
              <a:t>Trigger di riga: vengono eseguiti per ogni che viene aggiornata, inserita o eliminata dalla tabella di riferimento.</a:t>
            </a:r>
          </a:p>
          <a:p>
            <a:pPr lvl="1"/>
            <a:r>
              <a:rPr lang="it-IT" dirty="0"/>
              <a:t>Trigger di tabella: vengono eseguiti prima o dopo una modifica della tabella, ma non per ogni riga coinvolta.</a:t>
            </a:r>
          </a:p>
          <a:p>
            <a:pPr lvl="1"/>
            <a:r>
              <a:rPr lang="it-IT" dirty="0"/>
              <a:t>Trigger di istruzione: vengono eseguiti una sola volta per ogni istruzione SQL eseguita sulla tabella di riferimento.</a:t>
            </a:r>
          </a:p>
        </p:txBody>
      </p:sp>
    </p:spTree>
    <p:extLst>
      <p:ext uri="{BB962C8B-B14F-4D97-AF65-F5344CB8AC3E}">
        <p14:creationId xmlns:p14="http://schemas.microsoft.com/office/powerpoint/2010/main" val="2483041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5E171C-FAD1-8063-8349-035BF35EFA3D}"/>
              </a:ext>
            </a:extLst>
          </p:cNvPr>
          <p:cNvSpPr>
            <a:spLocks noGrp="1"/>
          </p:cNvSpPr>
          <p:nvPr>
            <p:ph type="title"/>
          </p:nvPr>
        </p:nvSpPr>
        <p:spPr/>
        <p:txBody>
          <a:bodyPr/>
          <a:lstStyle/>
          <a:p>
            <a:r>
              <a:rPr lang="it-IT" dirty="0"/>
              <a:t>Trigger</a:t>
            </a:r>
          </a:p>
        </p:txBody>
      </p:sp>
      <p:sp>
        <p:nvSpPr>
          <p:cNvPr id="3" name="Segnaposto contenuto 2">
            <a:extLst>
              <a:ext uri="{FF2B5EF4-FFF2-40B4-BE49-F238E27FC236}">
                <a16:creationId xmlns:a16="http://schemas.microsoft.com/office/drawing/2014/main" id="{72EF8DB2-9BC4-87AB-2DDE-6950D48C1EEE}"/>
              </a:ext>
            </a:extLst>
          </p:cNvPr>
          <p:cNvSpPr>
            <a:spLocks noGrp="1"/>
          </p:cNvSpPr>
          <p:nvPr>
            <p:ph idx="1"/>
          </p:nvPr>
        </p:nvSpPr>
        <p:spPr/>
        <p:txBody>
          <a:bodyPr/>
          <a:lstStyle/>
          <a:p>
            <a:r>
              <a:rPr lang="it-IT" dirty="0"/>
              <a:t>I trigger possono attivarsi a fronte di attività DML (Istruzioni INSERT, UPDATE, DELETE).</a:t>
            </a:r>
          </a:p>
          <a:p>
            <a:r>
              <a:rPr lang="it-IT" dirty="0"/>
              <a:t>I trigger possono attivarsi a fronte di attività DML (CREATE o ALTER).</a:t>
            </a:r>
          </a:p>
          <a:p>
            <a:r>
              <a:rPr lang="it-IT" dirty="0"/>
              <a:t>I trigger possono attivarsi a fronte di attività di sistema (spegnimento server).</a:t>
            </a:r>
          </a:p>
          <a:p>
            <a:r>
              <a:rPr lang="it-IT" dirty="0"/>
              <a:t>L’attivazione dei trigger può avvenire prima o dopo l’evento.</a:t>
            </a:r>
          </a:p>
          <a:p>
            <a:endParaRPr lang="it-IT" dirty="0"/>
          </a:p>
        </p:txBody>
      </p:sp>
    </p:spTree>
    <p:extLst>
      <p:ext uri="{BB962C8B-B14F-4D97-AF65-F5344CB8AC3E}">
        <p14:creationId xmlns:p14="http://schemas.microsoft.com/office/powerpoint/2010/main" val="13654497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FB7F5E-36AB-E1BF-2B3C-75089059C0EE}"/>
              </a:ext>
            </a:extLst>
          </p:cNvPr>
          <p:cNvSpPr>
            <a:spLocks noGrp="1"/>
          </p:cNvSpPr>
          <p:nvPr>
            <p:ph type="title"/>
          </p:nvPr>
        </p:nvSpPr>
        <p:spPr>
          <a:xfrm>
            <a:off x="663046" y="3090862"/>
            <a:ext cx="2651654" cy="676276"/>
          </a:xfrm>
        </p:spPr>
        <p:txBody>
          <a:bodyPr/>
          <a:lstStyle/>
          <a:p>
            <a:r>
              <a:rPr lang="it-IT" dirty="0"/>
              <a:t>ESEMPIO</a:t>
            </a:r>
          </a:p>
        </p:txBody>
      </p:sp>
      <p:pic>
        <p:nvPicPr>
          <p:cNvPr id="5" name="Segnaposto contenuto 4" descr="Immagine che contiene testo, schermata, software&#10;&#10;Il contenuto generato dall'IA potrebbe non essere corretto.">
            <a:extLst>
              <a:ext uri="{FF2B5EF4-FFF2-40B4-BE49-F238E27FC236}">
                <a16:creationId xmlns:a16="http://schemas.microsoft.com/office/drawing/2014/main" id="{CBD1B83E-343D-1197-B89D-4B837DCE5DB2}"/>
              </a:ext>
            </a:extLst>
          </p:cNvPr>
          <p:cNvPicPr>
            <a:picLocks noGrp="1" noChangeAspect="1"/>
          </p:cNvPicPr>
          <p:nvPr>
            <p:ph idx="1"/>
          </p:nvPr>
        </p:nvPicPr>
        <p:blipFill>
          <a:blip r:embed="rId2"/>
          <a:stretch>
            <a:fillRect/>
          </a:stretch>
        </p:blipFill>
        <p:spPr>
          <a:xfrm>
            <a:off x="3543445" y="0"/>
            <a:ext cx="8648555" cy="6858000"/>
          </a:xfrm>
        </p:spPr>
      </p:pic>
      <p:sp>
        <p:nvSpPr>
          <p:cNvPr id="6" name="Rettangolo 5">
            <a:extLst>
              <a:ext uri="{FF2B5EF4-FFF2-40B4-BE49-F238E27FC236}">
                <a16:creationId xmlns:a16="http://schemas.microsoft.com/office/drawing/2014/main" id="{AE370243-7C84-E701-9626-5FE85791AFB0}"/>
              </a:ext>
            </a:extLst>
          </p:cNvPr>
          <p:cNvSpPr/>
          <p:nvPr/>
        </p:nvSpPr>
        <p:spPr>
          <a:xfrm>
            <a:off x="5829300" y="171450"/>
            <a:ext cx="1800225" cy="228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5411827F-9071-2B74-A252-C5BA4C83769A}"/>
              </a:ext>
            </a:extLst>
          </p:cNvPr>
          <p:cNvSpPr/>
          <p:nvPr/>
        </p:nvSpPr>
        <p:spPr>
          <a:xfrm>
            <a:off x="4029075" y="385762"/>
            <a:ext cx="3843338" cy="228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1" name="Connettore 2 20">
            <a:extLst>
              <a:ext uri="{FF2B5EF4-FFF2-40B4-BE49-F238E27FC236}">
                <a16:creationId xmlns:a16="http://schemas.microsoft.com/office/drawing/2014/main" id="{BA625D7A-9E9D-C6B4-8AD2-7DC6E1FB7FEC}"/>
              </a:ext>
            </a:extLst>
          </p:cNvPr>
          <p:cNvCxnSpPr>
            <a:stCxn id="6" idx="3"/>
          </p:cNvCxnSpPr>
          <p:nvPr/>
        </p:nvCxnSpPr>
        <p:spPr>
          <a:xfrm flipV="1">
            <a:off x="7629525" y="171450"/>
            <a:ext cx="1114425"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4A9041A2-5B66-54B2-B339-4D3B45F30D8D}"/>
              </a:ext>
            </a:extLst>
          </p:cNvPr>
          <p:cNvCxnSpPr/>
          <p:nvPr/>
        </p:nvCxnSpPr>
        <p:spPr>
          <a:xfrm>
            <a:off x="7872413" y="571500"/>
            <a:ext cx="1557337" cy="214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AB545EDF-498A-34F2-1427-0FDCC82A036E}"/>
              </a:ext>
            </a:extLst>
          </p:cNvPr>
          <p:cNvSpPr txBox="1"/>
          <p:nvPr/>
        </p:nvSpPr>
        <p:spPr>
          <a:xfrm>
            <a:off x="8743950" y="0"/>
            <a:ext cx="1971675" cy="369332"/>
          </a:xfrm>
          <a:prstGeom prst="rect">
            <a:avLst/>
          </a:prstGeom>
          <a:noFill/>
        </p:spPr>
        <p:txBody>
          <a:bodyPr wrap="square" rtlCol="0">
            <a:spAutoFit/>
          </a:bodyPr>
          <a:lstStyle/>
          <a:p>
            <a:r>
              <a:rPr lang="it-IT" dirty="0">
                <a:solidFill>
                  <a:schemeClr val="accent2"/>
                </a:solidFill>
              </a:rPr>
              <a:t>intestazione</a:t>
            </a:r>
          </a:p>
        </p:txBody>
      </p:sp>
      <p:sp>
        <p:nvSpPr>
          <p:cNvPr id="25" name="CasellaDiTesto 24">
            <a:extLst>
              <a:ext uri="{FF2B5EF4-FFF2-40B4-BE49-F238E27FC236}">
                <a16:creationId xmlns:a16="http://schemas.microsoft.com/office/drawing/2014/main" id="{4807541E-122F-DAAE-A402-360C5E890326}"/>
              </a:ext>
            </a:extLst>
          </p:cNvPr>
          <p:cNvSpPr txBox="1"/>
          <p:nvPr/>
        </p:nvSpPr>
        <p:spPr>
          <a:xfrm>
            <a:off x="9429750" y="597455"/>
            <a:ext cx="1971675" cy="646331"/>
          </a:xfrm>
          <a:prstGeom prst="rect">
            <a:avLst/>
          </a:prstGeom>
          <a:noFill/>
        </p:spPr>
        <p:txBody>
          <a:bodyPr wrap="square" rtlCol="0">
            <a:spAutoFit/>
          </a:bodyPr>
          <a:lstStyle/>
          <a:p>
            <a:r>
              <a:rPr lang="it-IT" dirty="0">
                <a:solidFill>
                  <a:schemeClr val="accent2"/>
                </a:solidFill>
              </a:rPr>
              <a:t>Tipo di evento ON tabella</a:t>
            </a:r>
          </a:p>
        </p:txBody>
      </p:sp>
    </p:spTree>
    <p:extLst>
      <p:ext uri="{BB962C8B-B14F-4D97-AF65-F5344CB8AC3E}">
        <p14:creationId xmlns:p14="http://schemas.microsoft.com/office/powerpoint/2010/main" val="7945725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1877E9-24C2-87F6-CE6C-ACB8D05A8777}"/>
              </a:ext>
            </a:extLst>
          </p:cNvPr>
          <p:cNvSpPr>
            <a:spLocks noGrp="1"/>
          </p:cNvSpPr>
          <p:nvPr>
            <p:ph type="title"/>
          </p:nvPr>
        </p:nvSpPr>
        <p:spPr/>
        <p:txBody>
          <a:bodyPr/>
          <a:lstStyle/>
          <a:p>
            <a:r>
              <a:rPr lang="it-IT" dirty="0"/>
              <a:t>TRIGGER</a:t>
            </a:r>
          </a:p>
        </p:txBody>
      </p:sp>
      <p:sp>
        <p:nvSpPr>
          <p:cNvPr id="3" name="Segnaposto contenuto 2">
            <a:extLst>
              <a:ext uri="{FF2B5EF4-FFF2-40B4-BE49-F238E27FC236}">
                <a16:creationId xmlns:a16="http://schemas.microsoft.com/office/drawing/2014/main" id="{06C45C8F-2171-5300-5C07-7621816338DA}"/>
              </a:ext>
            </a:extLst>
          </p:cNvPr>
          <p:cNvSpPr>
            <a:spLocks noGrp="1"/>
          </p:cNvSpPr>
          <p:nvPr>
            <p:ph idx="1"/>
          </p:nvPr>
        </p:nvSpPr>
        <p:spPr/>
        <p:txBody>
          <a:bodyPr/>
          <a:lstStyle/>
          <a:p>
            <a:r>
              <a:rPr lang="it-IT" dirty="0"/>
              <a:t>I trigger possono essere utilizzati per diverse finalità, come per esempio:</a:t>
            </a:r>
          </a:p>
          <a:p>
            <a:pPr lvl="1"/>
            <a:r>
              <a:rPr lang="it-IT" dirty="0"/>
              <a:t>Applicare regole di business: possono essere utilizzati per verificare o modificare i dati inseriti o aggiornati, assicurando che rispettino determinate regole aziendali. Ad esempio, un trigger potrebbe verificare se un nuovo dipendente ha l’età minima richiesta.</a:t>
            </a:r>
          </a:p>
          <a:p>
            <a:pPr lvl="1"/>
            <a:r>
              <a:rPr lang="it-IT" dirty="0"/>
              <a:t>Registrazione delle attività degli utenti: i trigger possono essere utilizzati per salvare le azioni degli utenti su una tabella di log, ad esempio registrando ogni modifica fatta su una tabella.</a:t>
            </a:r>
          </a:p>
          <a:p>
            <a:pPr lvl="1"/>
            <a:r>
              <a:rPr lang="it-IT" dirty="0"/>
              <a:t>Sincronizzazione dei dati: possono essere utilizzati per mantenere i dati in diverse tabelle sincronizzati, aggiornando automaticamente altre tabelle quando si verifica un’azione specifica su una tabella principale.</a:t>
            </a:r>
          </a:p>
          <a:p>
            <a:pPr lvl="1"/>
            <a:endParaRPr lang="it-IT" dirty="0"/>
          </a:p>
        </p:txBody>
      </p:sp>
    </p:spTree>
    <p:extLst>
      <p:ext uri="{BB962C8B-B14F-4D97-AF65-F5344CB8AC3E}">
        <p14:creationId xmlns:p14="http://schemas.microsoft.com/office/powerpoint/2010/main" val="5150670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8BDC9-8C62-88F0-693D-590C6FB62199}"/>
              </a:ext>
            </a:extLst>
          </p:cNvPr>
          <p:cNvSpPr>
            <a:spLocks noGrp="1"/>
          </p:cNvSpPr>
          <p:nvPr>
            <p:ph type="title"/>
          </p:nvPr>
        </p:nvSpPr>
        <p:spPr/>
        <p:txBody>
          <a:bodyPr/>
          <a:lstStyle/>
          <a:p>
            <a:r>
              <a:rPr lang="it-IT" dirty="0"/>
              <a:t>TRIGGER</a:t>
            </a:r>
          </a:p>
        </p:txBody>
      </p:sp>
      <p:sp>
        <p:nvSpPr>
          <p:cNvPr id="3" name="Segnaposto contenuto 2">
            <a:extLst>
              <a:ext uri="{FF2B5EF4-FFF2-40B4-BE49-F238E27FC236}">
                <a16:creationId xmlns:a16="http://schemas.microsoft.com/office/drawing/2014/main" id="{CE3A98C9-817E-0EC7-B0B3-7724AD97ACCA}"/>
              </a:ext>
            </a:extLst>
          </p:cNvPr>
          <p:cNvSpPr>
            <a:spLocks noGrp="1"/>
          </p:cNvSpPr>
          <p:nvPr>
            <p:ph idx="1"/>
          </p:nvPr>
        </p:nvSpPr>
        <p:spPr/>
        <p:txBody>
          <a:bodyPr/>
          <a:lstStyle/>
          <a:p>
            <a:r>
              <a:rPr lang="it-IT" dirty="0"/>
              <a:t>Implementazione di azione complesse: i trigger possono eseguire operazioni più complesse, come inviare notifiche, generare rapporti o eseguire calcoli aggiuntivi.</a:t>
            </a:r>
          </a:p>
          <a:p>
            <a:r>
              <a:rPr lang="it-IT" dirty="0"/>
              <a:t>È importante fare attenzione al design corretto dei trigger, in quanto possono influenzare le prestazioni del database. Un uso improprio dei trigger può portare a blocchi o rallentamenti nell’esecuzioni delle </a:t>
            </a:r>
            <a:r>
              <a:rPr lang="it-IT" dirty="0" err="1"/>
              <a:t>transaziooni</a:t>
            </a:r>
            <a:r>
              <a:rPr lang="it-IT" dirty="0"/>
              <a:t>.</a:t>
            </a:r>
          </a:p>
        </p:txBody>
      </p:sp>
    </p:spTree>
    <p:extLst>
      <p:ext uri="{BB962C8B-B14F-4D97-AF65-F5344CB8AC3E}">
        <p14:creationId xmlns:p14="http://schemas.microsoft.com/office/powerpoint/2010/main" val="1341332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9B5185-1F4F-12ED-B53B-CCBD0327B10F}"/>
              </a:ext>
            </a:extLst>
          </p:cNvPr>
          <p:cNvSpPr>
            <a:spLocks noGrp="1"/>
          </p:cNvSpPr>
          <p:nvPr>
            <p:ph type="title"/>
          </p:nvPr>
        </p:nvSpPr>
        <p:spPr/>
        <p:txBody>
          <a:bodyPr/>
          <a:lstStyle/>
          <a:p>
            <a:r>
              <a:rPr lang="it-IT" dirty="0"/>
              <a:t>Variabili new e </a:t>
            </a:r>
            <a:r>
              <a:rPr lang="it-IT" dirty="0" err="1"/>
              <a:t>old</a:t>
            </a:r>
            <a:r>
              <a:rPr lang="it-IT" dirty="0"/>
              <a:t> del trigger</a:t>
            </a:r>
          </a:p>
        </p:txBody>
      </p:sp>
      <p:sp>
        <p:nvSpPr>
          <p:cNvPr id="3" name="Segnaposto contenuto 2">
            <a:extLst>
              <a:ext uri="{FF2B5EF4-FFF2-40B4-BE49-F238E27FC236}">
                <a16:creationId xmlns:a16="http://schemas.microsoft.com/office/drawing/2014/main" id="{27447719-8847-11C9-06F5-8259C0515491}"/>
              </a:ext>
            </a:extLst>
          </p:cNvPr>
          <p:cNvSpPr>
            <a:spLocks noGrp="1"/>
          </p:cNvSpPr>
          <p:nvPr>
            <p:ph idx="1"/>
          </p:nvPr>
        </p:nvSpPr>
        <p:spPr/>
        <p:txBody>
          <a:bodyPr/>
          <a:lstStyle/>
          <a:p>
            <a:r>
              <a:rPr lang="it-IT" dirty="0"/>
              <a:t>Le variabili </a:t>
            </a:r>
            <a:r>
              <a:rPr lang="it-IT" b="1" dirty="0"/>
              <a:t>:New </a:t>
            </a:r>
            <a:r>
              <a:rPr lang="it-IT" dirty="0"/>
              <a:t>e </a:t>
            </a:r>
            <a:r>
              <a:rPr lang="it-IT" b="1" dirty="0"/>
              <a:t>:</a:t>
            </a:r>
            <a:r>
              <a:rPr lang="it-IT" b="1" dirty="0" err="1"/>
              <a:t>Old</a:t>
            </a:r>
            <a:r>
              <a:rPr lang="it-IT" b="1" dirty="0"/>
              <a:t> </a:t>
            </a:r>
            <a:r>
              <a:rPr lang="it-IT" dirty="0" err="1"/>
              <a:t>sno</a:t>
            </a:r>
            <a:r>
              <a:rPr lang="it-IT" dirty="0"/>
              <a:t> specifiche del linguaggio PL-SQL e vengono utilizzate nei trigger delle tabelle per accedere ai dati recedenti e successivi a una determinata operazione DML (Data </a:t>
            </a:r>
            <a:r>
              <a:rPr lang="it-IT" dirty="0" err="1"/>
              <a:t>Manipolation</a:t>
            </a:r>
            <a:r>
              <a:rPr lang="it-IT" dirty="0"/>
              <a:t> </a:t>
            </a:r>
            <a:r>
              <a:rPr lang="it-IT" dirty="0" err="1"/>
              <a:t>Lenguage</a:t>
            </a:r>
            <a:r>
              <a:rPr lang="it-IT" dirty="0"/>
              <a:t>) come ad esempio l’inserimento, l’aggiornamento o la cancellazione di una riga all’interno della tabella.</a:t>
            </a:r>
          </a:p>
          <a:p>
            <a:r>
              <a:rPr lang="it-IT" dirty="0"/>
              <a:t>La variabile :</a:t>
            </a:r>
            <a:r>
              <a:rPr lang="it-IT" dirty="0" err="1"/>
              <a:t>Old</a:t>
            </a:r>
            <a:r>
              <a:rPr lang="it-IT" dirty="0"/>
              <a:t> rappresenta i dati recedenti a un’operazione DML. Viene utilizzata principalmente nei trigger di aggiornamento e di eliminazione per accedere ai dati prima che vengano modificati o eliminati. Ad esempio, se viene eseguito un trigger di aggiornamento su una tabella e viene modificato un valore di una colonna specifica, è possibile accedere al valore precedente di quella colonna utilizzando la variabile :</a:t>
            </a:r>
            <a:r>
              <a:rPr lang="it-IT" dirty="0" err="1"/>
              <a:t>Old</a:t>
            </a:r>
            <a:r>
              <a:rPr lang="it-IT" dirty="0"/>
              <a:t>.</a:t>
            </a:r>
          </a:p>
        </p:txBody>
      </p:sp>
    </p:spTree>
    <p:extLst>
      <p:ext uri="{BB962C8B-B14F-4D97-AF65-F5344CB8AC3E}">
        <p14:creationId xmlns:p14="http://schemas.microsoft.com/office/powerpoint/2010/main" val="1722658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F70177-04BC-F79E-9282-921BB6EAF5E2}"/>
              </a:ext>
            </a:extLst>
          </p:cNvPr>
          <p:cNvSpPr>
            <a:spLocks noGrp="1"/>
          </p:cNvSpPr>
          <p:nvPr>
            <p:ph type="title"/>
          </p:nvPr>
        </p:nvSpPr>
        <p:spPr/>
        <p:txBody>
          <a:bodyPr/>
          <a:lstStyle/>
          <a:p>
            <a:r>
              <a:rPr lang="it-IT" dirty="0"/>
              <a:t>TRIGGER NEW</a:t>
            </a:r>
          </a:p>
        </p:txBody>
      </p:sp>
      <p:sp>
        <p:nvSpPr>
          <p:cNvPr id="3" name="Segnaposto contenuto 2">
            <a:extLst>
              <a:ext uri="{FF2B5EF4-FFF2-40B4-BE49-F238E27FC236}">
                <a16:creationId xmlns:a16="http://schemas.microsoft.com/office/drawing/2014/main" id="{C9117910-9F5D-7E79-4B77-5C477FBF00E7}"/>
              </a:ext>
            </a:extLst>
          </p:cNvPr>
          <p:cNvSpPr>
            <a:spLocks noGrp="1"/>
          </p:cNvSpPr>
          <p:nvPr>
            <p:ph idx="1"/>
          </p:nvPr>
        </p:nvSpPr>
        <p:spPr/>
        <p:txBody>
          <a:bodyPr/>
          <a:lstStyle/>
          <a:p>
            <a:r>
              <a:rPr lang="it-IT" dirty="0"/>
              <a:t>La variabile :New, invece, rappresenta i dati successivi a un’operazione DML. Viene utilizzata principalmente nei trigger di inserimento e di aggiornamento per accedere ai nuovi dati che sono stati inseriti o modificati nella tabella. Ad esempio, se viene eseguito un trigger di inserimento su una tabella e viene inserita una riga con valori specifici, è possibile accedere a questi nuovi valori utilizzando la variabile :New.</a:t>
            </a:r>
          </a:p>
          <a:p>
            <a:endParaRPr lang="it-IT" dirty="0"/>
          </a:p>
          <a:p>
            <a:r>
              <a:rPr lang="it-IT" dirty="0"/>
              <a:t>Entrambe le variabili :</a:t>
            </a:r>
            <a:r>
              <a:rPr lang="it-IT" dirty="0" err="1"/>
              <a:t>Old</a:t>
            </a:r>
            <a:r>
              <a:rPr lang="it-IT" dirty="0"/>
              <a:t> e New sono accessibili solo all’interno di un trigger e vengono utilizzate per effettuare confronti o operazioni sui dati prima e dopo un DML. Ad esempio, è possibile utilizzare queste variabili per eseguire operazioni condizionali, controllare che le modifiche apportare ai dati o generare log delle modifiche effettuate sulla tabella.</a:t>
            </a:r>
          </a:p>
        </p:txBody>
      </p:sp>
    </p:spTree>
    <p:extLst>
      <p:ext uri="{BB962C8B-B14F-4D97-AF65-F5344CB8AC3E}">
        <p14:creationId xmlns:p14="http://schemas.microsoft.com/office/powerpoint/2010/main" val="15230805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5D54EC-221A-D851-8691-0B5D8D5794BD}"/>
              </a:ext>
            </a:extLst>
          </p:cNvPr>
          <p:cNvSpPr>
            <a:spLocks noGrp="1"/>
          </p:cNvSpPr>
          <p:nvPr>
            <p:ph type="title"/>
          </p:nvPr>
        </p:nvSpPr>
        <p:spPr/>
        <p:txBody>
          <a:bodyPr/>
          <a:lstStyle/>
          <a:p>
            <a:r>
              <a:rPr lang="it-IT" dirty="0"/>
              <a:t>TRIGGER</a:t>
            </a:r>
          </a:p>
        </p:txBody>
      </p:sp>
      <p:sp>
        <p:nvSpPr>
          <p:cNvPr id="3" name="Segnaposto contenuto 2">
            <a:extLst>
              <a:ext uri="{FF2B5EF4-FFF2-40B4-BE49-F238E27FC236}">
                <a16:creationId xmlns:a16="http://schemas.microsoft.com/office/drawing/2014/main" id="{9FE9B5BE-5B4C-6150-27D1-2A37241BFC9C}"/>
              </a:ext>
            </a:extLst>
          </p:cNvPr>
          <p:cNvSpPr>
            <a:spLocks noGrp="1"/>
          </p:cNvSpPr>
          <p:nvPr>
            <p:ph idx="1"/>
          </p:nvPr>
        </p:nvSpPr>
        <p:spPr/>
        <p:txBody>
          <a:bodyPr/>
          <a:lstStyle/>
          <a:p>
            <a:r>
              <a:rPr lang="it-IT" dirty="0"/>
              <a:t>Fase inserimento </a:t>
            </a:r>
            <a:r>
              <a:rPr lang="it-IT" dirty="0">
                <a:sym typeface="Wingdings" pitchFamily="2" charset="2"/>
              </a:rPr>
              <a:t> variabile </a:t>
            </a:r>
            <a:r>
              <a:rPr lang="it-IT" b="1" dirty="0" err="1">
                <a:sym typeface="Wingdings" pitchFamily="2" charset="2"/>
              </a:rPr>
              <a:t>inserting</a:t>
            </a:r>
            <a:endParaRPr lang="it-IT" b="1" dirty="0">
              <a:sym typeface="Wingdings" pitchFamily="2" charset="2"/>
            </a:endParaRPr>
          </a:p>
          <a:p>
            <a:r>
              <a:rPr lang="it-IT" dirty="0">
                <a:sym typeface="Wingdings" pitchFamily="2" charset="2"/>
              </a:rPr>
              <a:t>Fase eliminazione  variabile </a:t>
            </a:r>
            <a:r>
              <a:rPr lang="it-IT" b="1" dirty="0" err="1">
                <a:sym typeface="Wingdings" pitchFamily="2" charset="2"/>
              </a:rPr>
              <a:t>deleting</a:t>
            </a:r>
            <a:endParaRPr lang="it-IT" b="1" dirty="0">
              <a:sym typeface="Wingdings" pitchFamily="2" charset="2"/>
            </a:endParaRPr>
          </a:p>
          <a:p>
            <a:r>
              <a:rPr lang="it-IT" dirty="0">
                <a:sym typeface="Wingdings" pitchFamily="2" charset="2"/>
              </a:rPr>
              <a:t>Fase di aggiornamento di un solo campo  </a:t>
            </a:r>
            <a:r>
              <a:rPr lang="it-IT" dirty="0" err="1">
                <a:sym typeface="Wingdings" pitchFamily="2" charset="2"/>
              </a:rPr>
              <a:t>updating</a:t>
            </a:r>
            <a:r>
              <a:rPr lang="it-IT" dirty="0">
                <a:sym typeface="Wingdings" pitchFamily="2" charset="2"/>
              </a:rPr>
              <a:t>(OBSOLETO)</a:t>
            </a:r>
          </a:p>
          <a:p>
            <a:endParaRPr lang="it-IT" dirty="0"/>
          </a:p>
        </p:txBody>
      </p:sp>
    </p:spTree>
    <p:extLst>
      <p:ext uri="{BB962C8B-B14F-4D97-AF65-F5344CB8AC3E}">
        <p14:creationId xmlns:p14="http://schemas.microsoft.com/office/powerpoint/2010/main" val="3897821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091957-2E95-8F9F-CB70-5871A439889D}"/>
              </a:ext>
            </a:extLst>
          </p:cNvPr>
          <p:cNvSpPr>
            <a:spLocks noGrp="1"/>
          </p:cNvSpPr>
          <p:nvPr>
            <p:ph type="title"/>
          </p:nvPr>
        </p:nvSpPr>
        <p:spPr/>
        <p:txBody>
          <a:bodyPr/>
          <a:lstStyle/>
          <a:p>
            <a:r>
              <a:rPr lang="it-IT" dirty="0"/>
              <a:t>Comandi SQL DML (data </a:t>
            </a:r>
            <a:r>
              <a:rPr lang="it-IT" dirty="0" err="1"/>
              <a:t>modification</a:t>
            </a:r>
            <a:r>
              <a:rPr lang="it-IT" dirty="0"/>
              <a:t> </a:t>
            </a:r>
            <a:r>
              <a:rPr lang="it-IT" dirty="0" err="1"/>
              <a:t>language</a:t>
            </a:r>
            <a:r>
              <a:rPr lang="it-IT" dirty="0"/>
              <a:t>)</a:t>
            </a:r>
          </a:p>
        </p:txBody>
      </p:sp>
      <p:sp>
        <p:nvSpPr>
          <p:cNvPr id="3" name="Segnaposto contenuto 2">
            <a:extLst>
              <a:ext uri="{FF2B5EF4-FFF2-40B4-BE49-F238E27FC236}">
                <a16:creationId xmlns:a16="http://schemas.microsoft.com/office/drawing/2014/main" id="{9E23CA0B-47BC-860F-5AB1-E88639A7ACD7}"/>
              </a:ext>
            </a:extLst>
          </p:cNvPr>
          <p:cNvSpPr>
            <a:spLocks noGrp="1"/>
          </p:cNvSpPr>
          <p:nvPr>
            <p:ph idx="1"/>
          </p:nvPr>
        </p:nvSpPr>
        <p:spPr/>
        <p:txBody>
          <a:bodyPr>
            <a:normAutofit lnSpcReduction="10000"/>
          </a:bodyPr>
          <a:lstStyle/>
          <a:p>
            <a:r>
              <a:rPr lang="it-IT" dirty="0"/>
              <a:t>SELECT</a:t>
            </a:r>
          </a:p>
          <a:p>
            <a:r>
              <a:rPr lang="it-IT" dirty="0"/>
              <a:t>INSERT</a:t>
            </a:r>
          </a:p>
          <a:p>
            <a:r>
              <a:rPr lang="it-IT" dirty="0"/>
              <a:t>UPDATE</a:t>
            </a:r>
          </a:p>
          <a:p>
            <a:r>
              <a:rPr lang="it-IT" dirty="0"/>
              <a:t>DELETE</a:t>
            </a:r>
          </a:p>
          <a:p>
            <a:endParaRPr lang="it-IT" dirty="0"/>
          </a:p>
          <a:p>
            <a:r>
              <a:rPr lang="it-IT" dirty="0"/>
              <a:t>FROM</a:t>
            </a:r>
          </a:p>
          <a:p>
            <a:r>
              <a:rPr lang="it-IT" dirty="0"/>
              <a:t>WHERE</a:t>
            </a:r>
          </a:p>
          <a:p>
            <a:r>
              <a:rPr lang="it-IT" dirty="0"/>
              <a:t>ORDER BY </a:t>
            </a:r>
          </a:p>
          <a:p>
            <a:r>
              <a:rPr lang="it-IT" dirty="0"/>
              <a:t>GROUP BY</a:t>
            </a:r>
          </a:p>
          <a:p>
            <a:r>
              <a:rPr lang="it-IT" dirty="0"/>
              <a:t>HAVING</a:t>
            </a:r>
          </a:p>
        </p:txBody>
      </p:sp>
    </p:spTree>
    <p:extLst>
      <p:ext uri="{BB962C8B-B14F-4D97-AF65-F5344CB8AC3E}">
        <p14:creationId xmlns:p14="http://schemas.microsoft.com/office/powerpoint/2010/main" val="11366464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DD9952-639D-27AE-BD81-0330A41FEF0C}"/>
              </a:ext>
            </a:extLst>
          </p:cNvPr>
          <p:cNvSpPr>
            <a:spLocks noGrp="1"/>
          </p:cNvSpPr>
          <p:nvPr>
            <p:ph type="title"/>
          </p:nvPr>
        </p:nvSpPr>
        <p:spPr/>
        <p:txBody>
          <a:bodyPr/>
          <a:lstStyle/>
          <a:p>
            <a:r>
              <a:rPr lang="it-IT" dirty="0"/>
              <a:t>TRIGGER VIEW</a:t>
            </a:r>
          </a:p>
        </p:txBody>
      </p:sp>
      <p:sp>
        <p:nvSpPr>
          <p:cNvPr id="3" name="Segnaposto contenuto 2">
            <a:extLst>
              <a:ext uri="{FF2B5EF4-FFF2-40B4-BE49-F238E27FC236}">
                <a16:creationId xmlns:a16="http://schemas.microsoft.com/office/drawing/2014/main" id="{98DF2ED0-C351-1B76-171C-F08E079C85BC}"/>
              </a:ext>
            </a:extLst>
          </p:cNvPr>
          <p:cNvSpPr>
            <a:spLocks noGrp="1"/>
          </p:cNvSpPr>
          <p:nvPr>
            <p:ph idx="1"/>
          </p:nvPr>
        </p:nvSpPr>
        <p:spPr/>
        <p:txBody>
          <a:bodyPr>
            <a:normAutofit fontScale="92500"/>
          </a:bodyPr>
          <a:lstStyle/>
          <a:p>
            <a:r>
              <a:rPr lang="it-IT" dirty="0"/>
              <a:t>Le viste nel PL-SQL sono oggetti che rappresentano una visualizzazione specifica di uno o più dati ottenuti da una o più tabella presenti in un database.</a:t>
            </a:r>
          </a:p>
          <a:p>
            <a:r>
              <a:rPr lang="it-IT" dirty="0"/>
              <a:t>Le viste non contengono effettivamente dati fisici, ma sono definizioni di query che possono essere utilizzate per semplificare le operazioni di interrogazione o per nascondere dettagli complessi del database.</a:t>
            </a:r>
          </a:p>
          <a:p>
            <a:r>
              <a:rPr lang="it-IT" dirty="0"/>
              <a:t>Le viste consentono agli utenti di accedere solo ai dati rilevanti per le proprie esigenze, offrendo al contempo un modo sicuro per mantenere l’integrità dei dati e controllare l’accesso ai dati sensibili.</a:t>
            </a:r>
          </a:p>
          <a:p>
            <a:r>
              <a:rPr lang="it-IT" dirty="0"/>
              <a:t>Le viste possono essere utilizzate anche per operazioni di aggiornamento, inserimento e cancellazione, a meno che non contengano elementi come raggruppamenti, ordinamenti o operazioni complesse. In tal caso potrebbe essere necessario definire una vista aggiornabile utilizzando la clausola WITH CHECK OPTION</a:t>
            </a:r>
          </a:p>
        </p:txBody>
      </p:sp>
    </p:spTree>
    <p:extLst>
      <p:ext uri="{BB962C8B-B14F-4D97-AF65-F5344CB8AC3E}">
        <p14:creationId xmlns:p14="http://schemas.microsoft.com/office/powerpoint/2010/main" val="8226215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E5E6FF-52EE-E779-604F-68A7024DD324}"/>
              </a:ext>
            </a:extLst>
          </p:cNvPr>
          <p:cNvSpPr>
            <a:spLocks noGrp="1"/>
          </p:cNvSpPr>
          <p:nvPr>
            <p:ph type="title"/>
          </p:nvPr>
        </p:nvSpPr>
        <p:spPr/>
        <p:txBody>
          <a:bodyPr/>
          <a:lstStyle/>
          <a:p>
            <a:r>
              <a:rPr lang="it-IT" dirty="0"/>
              <a:t>TRIGGER</a:t>
            </a:r>
          </a:p>
        </p:txBody>
      </p:sp>
      <p:sp>
        <p:nvSpPr>
          <p:cNvPr id="3" name="Segnaposto contenuto 2">
            <a:extLst>
              <a:ext uri="{FF2B5EF4-FFF2-40B4-BE49-F238E27FC236}">
                <a16:creationId xmlns:a16="http://schemas.microsoft.com/office/drawing/2014/main" id="{5180901D-EAEB-617E-B096-CA2515888C21}"/>
              </a:ext>
            </a:extLst>
          </p:cNvPr>
          <p:cNvSpPr>
            <a:spLocks noGrp="1"/>
          </p:cNvSpPr>
          <p:nvPr>
            <p:ph idx="1"/>
          </p:nvPr>
        </p:nvSpPr>
        <p:spPr/>
        <p:txBody>
          <a:bodyPr/>
          <a:lstStyle/>
          <a:p>
            <a:r>
              <a:rPr lang="it-IT" dirty="0"/>
              <a:t>SELECT * FROM </a:t>
            </a:r>
            <a:r>
              <a:rPr lang="it-IT" dirty="0" err="1"/>
              <a:t>user_trigger</a:t>
            </a:r>
            <a:r>
              <a:rPr lang="it-IT" dirty="0"/>
              <a:t>; ci permette di vedere tutti i trigger impostati.</a:t>
            </a:r>
          </a:p>
        </p:txBody>
      </p:sp>
    </p:spTree>
    <p:extLst>
      <p:ext uri="{BB962C8B-B14F-4D97-AF65-F5344CB8AC3E}">
        <p14:creationId xmlns:p14="http://schemas.microsoft.com/office/powerpoint/2010/main" val="20520225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D1143-69B7-F7E5-A8A0-BDB5D32EB90D}"/>
              </a:ext>
            </a:extLst>
          </p:cNvPr>
          <p:cNvSpPr>
            <a:spLocks noGrp="1"/>
          </p:cNvSpPr>
          <p:nvPr>
            <p:ph type="title"/>
          </p:nvPr>
        </p:nvSpPr>
        <p:spPr/>
        <p:txBody>
          <a:bodyPr/>
          <a:lstStyle/>
          <a:p>
            <a:r>
              <a:rPr lang="it-IT" dirty="0"/>
              <a:t>PACKAGE</a:t>
            </a:r>
          </a:p>
        </p:txBody>
      </p:sp>
      <p:sp>
        <p:nvSpPr>
          <p:cNvPr id="3" name="Segnaposto contenuto 2">
            <a:extLst>
              <a:ext uri="{FF2B5EF4-FFF2-40B4-BE49-F238E27FC236}">
                <a16:creationId xmlns:a16="http://schemas.microsoft.com/office/drawing/2014/main" id="{DE2999F8-C8F1-F259-4CF4-CA5586D48BFA}"/>
              </a:ext>
            </a:extLst>
          </p:cNvPr>
          <p:cNvSpPr>
            <a:spLocks noGrp="1"/>
          </p:cNvSpPr>
          <p:nvPr>
            <p:ph idx="1"/>
          </p:nvPr>
        </p:nvSpPr>
        <p:spPr/>
        <p:txBody>
          <a:bodyPr/>
          <a:lstStyle/>
          <a:p>
            <a:r>
              <a:rPr lang="it-IT" dirty="0"/>
              <a:t>I package nel PL-SQL sono oggetti che vengono utilizzati per organizzare e raggruppare funzioni, procedure, costanti, variabili e tipi di dati correlati all’interno di un singolo modulo.</a:t>
            </a:r>
          </a:p>
          <a:p>
            <a:r>
              <a:rPr lang="it-IT" dirty="0"/>
              <a:t>Un package è composto da 2 parti principali: la specifica e il corpo (BOODY)</a:t>
            </a:r>
          </a:p>
          <a:p>
            <a:r>
              <a:rPr lang="it-IT" dirty="0"/>
              <a:t>La specifica contiene la dichiarazione degli oggetti e delle variabili pubbliche che possono essere utilizzate all’esterno del package. Questa parte definisce l’interfaccia pubblica del package e specifica quali oggetti possono essere chiamati o utilizzati esternamente. La specifica viene spesso dichiarata come una collezione di dichiarazioni di funzioni, procedure, costanti e variabili.</a:t>
            </a:r>
          </a:p>
        </p:txBody>
      </p:sp>
    </p:spTree>
    <p:extLst>
      <p:ext uri="{BB962C8B-B14F-4D97-AF65-F5344CB8AC3E}">
        <p14:creationId xmlns:p14="http://schemas.microsoft.com/office/powerpoint/2010/main" val="2162808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B1235E-FD3D-E107-F528-75474AA832B6}"/>
              </a:ext>
            </a:extLst>
          </p:cNvPr>
          <p:cNvSpPr>
            <a:spLocks noGrp="1"/>
          </p:cNvSpPr>
          <p:nvPr>
            <p:ph type="title"/>
          </p:nvPr>
        </p:nvSpPr>
        <p:spPr/>
        <p:txBody>
          <a:bodyPr/>
          <a:lstStyle/>
          <a:p>
            <a:r>
              <a:rPr lang="it-IT" dirty="0"/>
              <a:t>PACKAGE</a:t>
            </a:r>
          </a:p>
        </p:txBody>
      </p:sp>
      <p:sp>
        <p:nvSpPr>
          <p:cNvPr id="3" name="Segnaposto contenuto 2">
            <a:extLst>
              <a:ext uri="{FF2B5EF4-FFF2-40B4-BE49-F238E27FC236}">
                <a16:creationId xmlns:a16="http://schemas.microsoft.com/office/drawing/2014/main" id="{65DD429B-85DF-D7FD-95CD-0466D2B7C599}"/>
              </a:ext>
            </a:extLst>
          </p:cNvPr>
          <p:cNvSpPr>
            <a:spLocks noGrp="1"/>
          </p:cNvSpPr>
          <p:nvPr>
            <p:ph idx="1"/>
          </p:nvPr>
        </p:nvSpPr>
        <p:spPr/>
        <p:txBody>
          <a:bodyPr>
            <a:normAutofit lnSpcReduction="10000"/>
          </a:bodyPr>
          <a:lstStyle/>
          <a:p>
            <a:r>
              <a:rPr lang="it-IT" dirty="0"/>
              <a:t>Il corpo (body) del package contiene l’implementazione effettiva delle procedure e funzioni dichiarate nella specifica. Può anche contenere variabili e costanti private che non sono accessibili all’esterno del package. Il corpo viene dichiarato separatamente dalla specifica e deve essere definito successivamente alla specifica.</a:t>
            </a:r>
          </a:p>
          <a:p>
            <a:r>
              <a:rPr lang="it-IT" dirty="0"/>
              <a:t>Un package può essere utilizzato all’interno di un programma PL-SQL semplicemente richiamando le procedure o le funzioni dichiarate nella specifica del package.</a:t>
            </a:r>
          </a:p>
          <a:p>
            <a:r>
              <a:rPr lang="it-IT" dirty="0"/>
              <a:t>L’utilizzo dei package nel PL-SQL permette di organizzare e suddividere il codice in moduli riutilizzabili, facilitando la manutenzione e migliorando l’efficienza del programma. Inoltre, consente di nascondere l’implementazione dei dettagli interni del codice, fornendo solo un’interfaccia pubblica per l’utilizzo delle sue funzionalità.</a:t>
            </a:r>
          </a:p>
        </p:txBody>
      </p:sp>
    </p:spTree>
    <p:extLst>
      <p:ext uri="{BB962C8B-B14F-4D97-AF65-F5344CB8AC3E}">
        <p14:creationId xmlns:p14="http://schemas.microsoft.com/office/powerpoint/2010/main" val="1837579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A72083-605D-C881-3B82-FCBEB6A1DC03}"/>
              </a:ext>
            </a:extLst>
          </p:cNvPr>
          <p:cNvSpPr>
            <a:spLocks noGrp="1"/>
          </p:cNvSpPr>
          <p:nvPr>
            <p:ph type="title"/>
          </p:nvPr>
        </p:nvSpPr>
        <p:spPr/>
        <p:txBody>
          <a:bodyPr/>
          <a:lstStyle/>
          <a:p>
            <a:r>
              <a:rPr lang="it-IT" dirty="0"/>
              <a:t>PACKAGE</a:t>
            </a:r>
          </a:p>
        </p:txBody>
      </p:sp>
      <p:sp>
        <p:nvSpPr>
          <p:cNvPr id="3" name="Segnaposto contenuto 2">
            <a:extLst>
              <a:ext uri="{FF2B5EF4-FFF2-40B4-BE49-F238E27FC236}">
                <a16:creationId xmlns:a16="http://schemas.microsoft.com/office/drawing/2014/main" id="{27F74969-4BB9-088A-E33A-9920FFD031D0}"/>
              </a:ext>
            </a:extLst>
          </p:cNvPr>
          <p:cNvSpPr>
            <a:spLocks noGrp="1"/>
          </p:cNvSpPr>
          <p:nvPr>
            <p:ph idx="1"/>
          </p:nvPr>
        </p:nvSpPr>
        <p:spPr/>
        <p:txBody>
          <a:bodyPr>
            <a:normAutofit lnSpcReduction="10000"/>
          </a:bodyPr>
          <a:lstStyle/>
          <a:p>
            <a:r>
              <a:rPr lang="it-IT" dirty="0"/>
              <a:t>I package offrono diversi vantaggi:</a:t>
            </a:r>
          </a:p>
          <a:p>
            <a:r>
              <a:rPr lang="it-IT" dirty="0"/>
              <a:t>Incapsulamento: le procedure e le funzioni possono essere nascoste all’interno del package, garantendo così l’incapsulamento e la protezione del codice.</a:t>
            </a:r>
          </a:p>
          <a:p>
            <a:r>
              <a:rPr lang="it-IT" dirty="0"/>
              <a:t>Riutilizzo del Codice: le procedure e le funzioni nel package possono essere richiamate da più parti del codice, promuovendo il riutilizzo del codice.</a:t>
            </a:r>
          </a:p>
          <a:p>
            <a:r>
              <a:rPr lang="it-IT" dirty="0"/>
              <a:t>Organizzazione Logica: Il package consente di organizzare logicamente il codice, migliorando la struttura e la manutenibilità dell’applicazione.</a:t>
            </a:r>
          </a:p>
          <a:p>
            <a:r>
              <a:rPr lang="it-IT" dirty="0"/>
              <a:t>Variabili Condivise: Le variabili dichiarate nella specifica del package possono essere condivise tra le procedure e le funzioni nel corpo del package.</a:t>
            </a:r>
          </a:p>
          <a:p>
            <a:r>
              <a:rPr lang="it-IT" dirty="0"/>
              <a:t>Velocità esecutiva: Tutti gli elementi del package vengono caricati in memoria al primo avvio rendendo l’esecuzione del codice molto più veloce.</a:t>
            </a:r>
          </a:p>
        </p:txBody>
      </p:sp>
    </p:spTree>
    <p:extLst>
      <p:ext uri="{BB962C8B-B14F-4D97-AF65-F5344CB8AC3E}">
        <p14:creationId xmlns:p14="http://schemas.microsoft.com/office/powerpoint/2010/main" val="2776688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D0DC16-2B66-9373-E29D-EBFE09632864}"/>
              </a:ext>
            </a:extLst>
          </p:cNvPr>
          <p:cNvSpPr>
            <a:spLocks noGrp="1"/>
          </p:cNvSpPr>
          <p:nvPr>
            <p:ph type="title"/>
          </p:nvPr>
        </p:nvSpPr>
        <p:spPr/>
        <p:txBody>
          <a:bodyPr/>
          <a:lstStyle/>
          <a:p>
            <a:r>
              <a:rPr lang="it-IT" dirty="0"/>
              <a:t>OGGETTI</a:t>
            </a:r>
          </a:p>
        </p:txBody>
      </p:sp>
      <p:sp>
        <p:nvSpPr>
          <p:cNvPr id="3" name="Segnaposto contenuto 2">
            <a:extLst>
              <a:ext uri="{FF2B5EF4-FFF2-40B4-BE49-F238E27FC236}">
                <a16:creationId xmlns:a16="http://schemas.microsoft.com/office/drawing/2014/main" id="{17DBCDBD-9E20-D075-87F4-E64B04DBF108}"/>
              </a:ext>
            </a:extLst>
          </p:cNvPr>
          <p:cNvSpPr>
            <a:spLocks noGrp="1"/>
          </p:cNvSpPr>
          <p:nvPr>
            <p:ph idx="1"/>
          </p:nvPr>
        </p:nvSpPr>
        <p:spPr/>
        <p:txBody>
          <a:bodyPr/>
          <a:lstStyle/>
          <a:p>
            <a:r>
              <a:rPr lang="it-IT" dirty="0"/>
              <a:t>Il PL-SQL permette la creazione dei tipi oggetto secondo il principio della OOP</a:t>
            </a:r>
          </a:p>
          <a:p>
            <a:r>
              <a:rPr lang="it-IT" dirty="0"/>
              <a:t>Il tipo oggetto sono normalmente costruiti dagli attributi e dai metodi.</a:t>
            </a:r>
          </a:p>
          <a:p>
            <a:r>
              <a:rPr lang="it-IT" dirty="0"/>
              <a:t>Gli attributi rappresentano le caratteristiche dei tipi (Nominativo, Indirizzo)</a:t>
            </a:r>
          </a:p>
          <a:p>
            <a:r>
              <a:rPr lang="it-IT" dirty="0"/>
              <a:t>I metodi rappresentano le azioni dell’oggetto e sono le funzioni e le procedure</a:t>
            </a:r>
          </a:p>
          <a:p>
            <a:r>
              <a:rPr lang="it-IT" dirty="0"/>
              <a:t>Le combinazioni dei metodi e degli attributi garantisce l’incapsulamento della business </a:t>
            </a:r>
            <a:r>
              <a:rPr lang="it-IT" dirty="0" err="1"/>
              <a:t>logic</a:t>
            </a:r>
            <a:r>
              <a:rPr lang="it-IT" dirty="0"/>
              <a:t> de tipo oggetto.</a:t>
            </a:r>
          </a:p>
        </p:txBody>
      </p:sp>
    </p:spTree>
    <p:extLst>
      <p:ext uri="{BB962C8B-B14F-4D97-AF65-F5344CB8AC3E}">
        <p14:creationId xmlns:p14="http://schemas.microsoft.com/office/powerpoint/2010/main" val="36310913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7EBBCA-A5D0-B933-2FA7-BC9B582C9977}"/>
              </a:ext>
            </a:extLst>
          </p:cNvPr>
          <p:cNvSpPr>
            <a:spLocks noGrp="1"/>
          </p:cNvSpPr>
          <p:nvPr>
            <p:ph type="title"/>
          </p:nvPr>
        </p:nvSpPr>
        <p:spPr>
          <a:xfrm>
            <a:off x="677334" y="609600"/>
            <a:ext cx="4324972" cy="1320800"/>
          </a:xfrm>
        </p:spPr>
        <p:txBody>
          <a:bodyPr/>
          <a:lstStyle/>
          <a:p>
            <a:r>
              <a:rPr lang="it-IT"/>
              <a:t>OGGETTO ESEMPIO</a:t>
            </a:r>
            <a:endParaRPr lang="it-IT" dirty="0"/>
          </a:p>
        </p:txBody>
      </p:sp>
      <p:pic>
        <p:nvPicPr>
          <p:cNvPr id="5" name="Segnaposto contenuto 4" descr="Immagine che contiene testo, schermata, software, Software multimediale&#10;&#10;Il contenuto generato dall'IA potrebbe non essere corretto.">
            <a:extLst>
              <a:ext uri="{FF2B5EF4-FFF2-40B4-BE49-F238E27FC236}">
                <a16:creationId xmlns:a16="http://schemas.microsoft.com/office/drawing/2014/main" id="{3F273977-43EF-52A1-BAA8-308EA77613DC}"/>
              </a:ext>
            </a:extLst>
          </p:cNvPr>
          <p:cNvPicPr>
            <a:picLocks noGrp="1" noChangeAspect="1"/>
          </p:cNvPicPr>
          <p:nvPr>
            <p:ph idx="1"/>
          </p:nvPr>
        </p:nvPicPr>
        <p:blipFill>
          <a:blip r:embed="rId2"/>
          <a:stretch>
            <a:fillRect/>
          </a:stretch>
        </p:blipFill>
        <p:spPr>
          <a:xfrm>
            <a:off x="6145532" y="0"/>
            <a:ext cx="6046468" cy="6868319"/>
          </a:xfrm>
        </p:spPr>
      </p:pic>
    </p:spTree>
    <p:extLst>
      <p:ext uri="{BB962C8B-B14F-4D97-AF65-F5344CB8AC3E}">
        <p14:creationId xmlns:p14="http://schemas.microsoft.com/office/powerpoint/2010/main" val="3485407358"/>
      </p:ext>
    </p:extLst>
  </p:cSld>
  <p:clrMapOvr>
    <a:masterClrMapping/>
  </p:clrMapOvr>
</p:sld>
</file>

<file path=ppt/theme/theme1.xml><?xml version="1.0" encoding="utf-8"?>
<a:theme xmlns:a="http://schemas.openxmlformats.org/drawingml/2006/main" name="Sfaccettatur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Sfaccettatura</Template>
  <TotalTime>4037</TotalTime>
  <Words>6593</Words>
  <Application>Microsoft Macintosh PowerPoint</Application>
  <PresentationFormat>Widescreen</PresentationFormat>
  <Paragraphs>499</Paragraphs>
  <Slides>96</Slides>
  <Notes>3</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96</vt:i4>
      </vt:variant>
    </vt:vector>
  </HeadingPairs>
  <TitlesOfParts>
    <vt:vector size="103" baseType="lpstr">
      <vt:lpstr>Aptos</vt:lpstr>
      <vt:lpstr>Arial</vt:lpstr>
      <vt:lpstr>source-code-pro</vt:lpstr>
      <vt:lpstr>Trebuchet MS</vt:lpstr>
      <vt:lpstr>Wingdings</vt:lpstr>
      <vt:lpstr>Wingdings 3</vt:lpstr>
      <vt:lpstr>Sfaccettatura</vt:lpstr>
      <vt:lpstr>Oracle</vt:lpstr>
      <vt:lpstr>Cosa installare?</vt:lpstr>
      <vt:lpstr>Come avviare su docker oracle</vt:lpstr>
      <vt:lpstr>Come fare ?</vt:lpstr>
      <vt:lpstr>Come fare </vt:lpstr>
      <vt:lpstr>Come avviarlo ?</vt:lpstr>
      <vt:lpstr>Presentazione standard di PowerPoint</vt:lpstr>
      <vt:lpstr>Database</vt:lpstr>
      <vt:lpstr>Comandi SQL DML (data modification language)</vt:lpstr>
      <vt:lpstr>Come ci comportiamo ora?</vt:lpstr>
      <vt:lpstr>PL/SQL</vt:lpstr>
      <vt:lpstr>PL/SQL</vt:lpstr>
      <vt:lpstr>ORACLE PL SQL</vt:lpstr>
      <vt:lpstr>Blocchi del PL SQL</vt:lpstr>
      <vt:lpstr>Blocchi del L-SQL</vt:lpstr>
      <vt:lpstr>BLOCCHI</vt:lpstr>
      <vt:lpstr>Presentazione standard di PowerPoint</vt:lpstr>
      <vt:lpstr>Variabili – tipi </vt:lpstr>
      <vt:lpstr>Dati di tipo carattere </vt:lpstr>
      <vt:lpstr>Dati numerici </vt:lpstr>
      <vt:lpstr>I DATI Temporali</vt:lpstr>
      <vt:lpstr>I dati LOB</vt:lpstr>
      <vt:lpstr>Come utilizzarli ?</vt:lpstr>
      <vt:lpstr>Rollback, savepoint, commit</vt:lpstr>
      <vt:lpstr>Introduzione cicli in oracle. WHILE</vt:lpstr>
      <vt:lpstr>Introduzione cicli in oracle. FOR</vt:lpstr>
      <vt:lpstr>Introduzione cicli in oracle. SIMPLE LOOP</vt:lpstr>
      <vt:lpstr>Cicli esempi</vt:lpstr>
      <vt:lpstr>Comando continue </vt:lpstr>
      <vt:lpstr>Esempio di utilizzo</vt:lpstr>
      <vt:lpstr>Gestione delle eccezioni</vt:lpstr>
      <vt:lpstr>Eccezioni tipi</vt:lpstr>
      <vt:lpstr>Gestione delle eccezioni </vt:lpstr>
      <vt:lpstr>RAISE</vt:lpstr>
      <vt:lpstr>ESEMPI</vt:lpstr>
      <vt:lpstr>I principali tipi di errore:</vt:lpstr>
      <vt:lpstr>Gestione degli errori  </vt:lpstr>
      <vt:lpstr>Gestione degli errori</vt:lpstr>
      <vt:lpstr>Esempi</vt:lpstr>
      <vt:lpstr>Esempi</vt:lpstr>
      <vt:lpstr> RAISE_APPLICATION_ERROR</vt:lpstr>
      <vt:lpstr>RAISE_APPLICATION_ERROR</vt:lpstr>
      <vt:lpstr>ESEMPIO</vt:lpstr>
      <vt:lpstr>PRAGMA</vt:lpstr>
      <vt:lpstr>ESEMPIO COMPLETO</vt:lpstr>
      <vt:lpstr>CURSORI</vt:lpstr>
      <vt:lpstr>CURSORI</vt:lpstr>
      <vt:lpstr>CURSORI ESPLICITI</vt:lpstr>
      <vt:lpstr>CURSORI IMPLICITI</vt:lpstr>
      <vt:lpstr>Elenco Attributi dei cursori</vt:lpstr>
      <vt:lpstr>ESEMPIO</vt:lpstr>
      <vt:lpstr>Cursore esplicito</vt:lpstr>
      <vt:lpstr>CURSORI FOR UPDATE</vt:lpstr>
      <vt:lpstr>CURSORI FOR UPDATE</vt:lpstr>
      <vt:lpstr>ESEMPIO</vt:lpstr>
      <vt:lpstr>COLLEZIONI</vt:lpstr>
      <vt:lpstr>COLLEZIONI</vt:lpstr>
      <vt:lpstr>NESTED TABLE</vt:lpstr>
      <vt:lpstr>NESTED TABLE</vt:lpstr>
      <vt:lpstr>NESTED TABLE</vt:lpstr>
      <vt:lpstr>NESTED TABLE</vt:lpstr>
      <vt:lpstr>ESEMPIO</vt:lpstr>
      <vt:lpstr>ESEMPIO</vt:lpstr>
      <vt:lpstr>VARRAY</vt:lpstr>
      <vt:lpstr>VARRAY</vt:lpstr>
      <vt:lpstr>ESEMPIO</vt:lpstr>
      <vt:lpstr>I Tipi Record</vt:lpstr>
      <vt:lpstr>RECORD DEFINITI DALL’UTENTE</vt:lpstr>
      <vt:lpstr>CODICE MODULARE</vt:lpstr>
      <vt:lpstr>CODICE MODULARE</vt:lpstr>
      <vt:lpstr>CODICE MODULARE</vt:lpstr>
      <vt:lpstr>PROCEDURE</vt:lpstr>
      <vt:lpstr>PROCEDURE</vt:lpstr>
      <vt:lpstr>PROCEDURE </vt:lpstr>
      <vt:lpstr>STORE PROCEDURE</vt:lpstr>
      <vt:lpstr>Procedure</vt:lpstr>
      <vt:lpstr>FUNZIONI</vt:lpstr>
      <vt:lpstr>FUNZIONI</vt:lpstr>
      <vt:lpstr>FUNZIONI</vt:lpstr>
      <vt:lpstr>esempio</vt:lpstr>
      <vt:lpstr>Best practice</vt:lpstr>
      <vt:lpstr>TRIGGER</vt:lpstr>
      <vt:lpstr>Trigger</vt:lpstr>
      <vt:lpstr>ESEMPIO</vt:lpstr>
      <vt:lpstr>TRIGGER</vt:lpstr>
      <vt:lpstr>TRIGGER</vt:lpstr>
      <vt:lpstr>Variabili new e old del trigger</vt:lpstr>
      <vt:lpstr>TRIGGER NEW</vt:lpstr>
      <vt:lpstr>TRIGGER</vt:lpstr>
      <vt:lpstr>TRIGGER VIEW</vt:lpstr>
      <vt:lpstr>TRIGGER</vt:lpstr>
      <vt:lpstr>PACKAGE</vt:lpstr>
      <vt:lpstr>PACKAGE</vt:lpstr>
      <vt:lpstr>PACKAGE</vt:lpstr>
      <vt:lpstr>OGGETTI</vt:lpstr>
      <vt:lpstr>OGGETTO ESEMPIO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Sallese</dc:creator>
  <cp:lastModifiedBy>Alessandro Sallese</cp:lastModifiedBy>
  <cp:revision>95</cp:revision>
  <dcterms:created xsi:type="dcterms:W3CDTF">2025-02-05T20:30:14Z</dcterms:created>
  <dcterms:modified xsi:type="dcterms:W3CDTF">2025-02-11T00:51:32Z</dcterms:modified>
</cp:coreProperties>
</file>